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image" Target="../media/image-8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378743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71450" y="171450"/>
            <a:ext cx="8801100" cy="13444538"/>
          </a:xfrm>
          <a:prstGeom prst="rect">
            <a:avLst/>
          </a:prstGeom>
          <a:solidFill>
            <a:srgbClr val="FFFFFF">
              <a:alpha val="95000"/>
            </a:srgbClr>
          </a:solidFill>
          <a:ln w="99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3341656" y="400050"/>
            <a:ext cx="457200" cy="457200"/>
          </a:xfrm>
          <a:prstGeom prst="ellipse">
            <a:avLst/>
          </a:prstGeom>
          <a:solidFill>
            <a:srgbClr val="3B82F6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247" y="542925"/>
            <a:ext cx="150019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913156" y="500063"/>
            <a:ext cx="1960597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Word Embeddings</a:t>
            </a:r>
            <a:endParaRPr lang="en-US" sz="1688" dirty="0"/>
          </a:p>
        </p:txBody>
      </p:sp>
      <p:sp>
        <p:nvSpPr>
          <p:cNvPr id="7" name="Text 3"/>
          <p:cNvSpPr/>
          <p:nvPr/>
        </p:nvSpPr>
        <p:spPr>
          <a:xfrm>
            <a:off x="400050" y="971550"/>
            <a:ext cx="84153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Word2Vec, GloVe e a Revolução Semântica</a:t>
            </a:r>
            <a:endParaRPr lang="en-US" sz="1013" dirty="0"/>
          </a:p>
        </p:txBody>
      </p:sp>
      <p:sp>
        <p:nvSpPr>
          <p:cNvPr id="8" name="Shape 4"/>
          <p:cNvSpPr/>
          <p:nvPr/>
        </p:nvSpPr>
        <p:spPr>
          <a:xfrm>
            <a:off x="4229100" y="1228725"/>
            <a:ext cx="685800" cy="28575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9" name="Shape 5"/>
          <p:cNvSpPr/>
          <p:nvPr/>
        </p:nvSpPr>
        <p:spPr>
          <a:xfrm>
            <a:off x="400050" y="1428750"/>
            <a:ext cx="8343900" cy="184308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246" y="1600200"/>
            <a:ext cx="125016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856412" y="1571625"/>
            <a:ext cx="368475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Evolução: De Representações Esparsas para Densas</a:t>
            </a:r>
            <a:endParaRPr lang="en-US" sz="1125" dirty="0"/>
          </a:p>
        </p:txBody>
      </p:sp>
      <p:sp>
        <p:nvSpPr>
          <p:cNvPr id="12" name="Shape 7"/>
          <p:cNvSpPr/>
          <p:nvPr/>
        </p:nvSpPr>
        <p:spPr>
          <a:xfrm>
            <a:off x="542925" y="1885950"/>
            <a:ext cx="2609841" cy="1243013"/>
          </a:xfrm>
          <a:prstGeom prst="rect">
            <a:avLst/>
          </a:prstGeom>
          <a:solidFill>
            <a:srgbClr val="FEF2F2"/>
          </a:solidFill>
          <a:ln w="99">
            <a:solidFill>
              <a:srgbClr val="FECACA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106" y="2000250"/>
            <a:ext cx="171450" cy="17145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57225" y="2228850"/>
            <a:ext cx="245267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Tradicional (BoW/TF-IDF)</a:t>
            </a:r>
            <a:endParaRPr lang="en-US" sz="900" dirty="0"/>
          </a:p>
        </p:txBody>
      </p:sp>
      <p:sp>
        <p:nvSpPr>
          <p:cNvPr id="15" name="Text 9"/>
          <p:cNvSpPr/>
          <p:nvPr/>
        </p:nvSpPr>
        <p:spPr>
          <a:xfrm>
            <a:off x="657225" y="2457450"/>
            <a:ext cx="24526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Vetores esparsos (99% zeros)</a:t>
            </a:r>
            <a:endParaRPr lang="en-US" sz="675" dirty="0"/>
          </a:p>
        </p:txBody>
      </p:sp>
      <p:sp>
        <p:nvSpPr>
          <p:cNvPr id="16" name="Text 10"/>
          <p:cNvSpPr/>
          <p:nvPr/>
        </p:nvSpPr>
        <p:spPr>
          <a:xfrm>
            <a:off x="657225" y="2600325"/>
            <a:ext cx="24526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Dimensionalidade = vocabulário</a:t>
            </a:r>
            <a:endParaRPr lang="en-US" sz="675" dirty="0"/>
          </a:p>
        </p:txBody>
      </p:sp>
      <p:sp>
        <p:nvSpPr>
          <p:cNvPr id="17" name="Text 11"/>
          <p:cNvSpPr/>
          <p:nvPr/>
        </p:nvSpPr>
        <p:spPr>
          <a:xfrm>
            <a:off x="657225" y="2743200"/>
            <a:ext cx="24526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Sem relações semânticas</a:t>
            </a:r>
            <a:endParaRPr lang="en-US" sz="675" dirty="0"/>
          </a:p>
        </p:txBody>
      </p:sp>
      <p:sp>
        <p:nvSpPr>
          <p:cNvPr id="18" name="Text 12"/>
          <p:cNvSpPr/>
          <p:nvPr/>
        </p:nvSpPr>
        <p:spPr>
          <a:xfrm>
            <a:off x="657225" y="2886075"/>
            <a:ext cx="24526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"rei" e "rainha" = independentes</a:t>
            </a:r>
            <a:endParaRPr lang="en-US" sz="675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210" y="2400300"/>
            <a:ext cx="187523" cy="214313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5991206" y="1885950"/>
            <a:ext cx="2609869" cy="1243013"/>
          </a:xfrm>
          <a:prstGeom prst="rect">
            <a:avLst/>
          </a:prstGeom>
          <a:solidFill>
            <a:srgbClr val="ECFDF5"/>
          </a:solidFill>
          <a:ln w="99">
            <a:solidFill>
              <a:srgbClr val="A7F3D0"/>
            </a:solidFill>
            <a:prstDash val="solid"/>
          </a:ln>
        </p:spPr>
      </p:sp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0416" y="2000250"/>
            <a:ext cx="171450" cy="17145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6105506" y="2228850"/>
            <a:ext cx="245270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Embeddings</a:t>
            </a:r>
            <a:endParaRPr lang="en-US" sz="900" dirty="0"/>
          </a:p>
        </p:txBody>
      </p:sp>
      <p:sp>
        <p:nvSpPr>
          <p:cNvPr id="23" name="Text 15"/>
          <p:cNvSpPr/>
          <p:nvPr/>
        </p:nvSpPr>
        <p:spPr>
          <a:xfrm>
            <a:off x="6105506" y="2457450"/>
            <a:ext cx="245270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Vetores densos (todos valores úteis)</a:t>
            </a:r>
            <a:endParaRPr lang="en-US" sz="675" dirty="0"/>
          </a:p>
        </p:txBody>
      </p:sp>
      <p:sp>
        <p:nvSpPr>
          <p:cNvPr id="24" name="Text 16"/>
          <p:cNvSpPr/>
          <p:nvPr/>
        </p:nvSpPr>
        <p:spPr>
          <a:xfrm>
            <a:off x="6105506" y="2600325"/>
            <a:ext cx="245270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Dimensionalidade fixa (50-300)</a:t>
            </a:r>
            <a:endParaRPr lang="en-US" sz="675" dirty="0"/>
          </a:p>
        </p:txBody>
      </p:sp>
      <p:sp>
        <p:nvSpPr>
          <p:cNvPr id="25" name="Text 17"/>
          <p:cNvSpPr/>
          <p:nvPr/>
        </p:nvSpPr>
        <p:spPr>
          <a:xfrm>
            <a:off x="6105506" y="2743200"/>
            <a:ext cx="245270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Capturam semântica</a:t>
            </a:r>
            <a:endParaRPr lang="en-US" sz="675" dirty="0"/>
          </a:p>
        </p:txBody>
      </p:sp>
      <p:sp>
        <p:nvSpPr>
          <p:cNvPr id="26" name="Text 18"/>
          <p:cNvSpPr/>
          <p:nvPr/>
        </p:nvSpPr>
        <p:spPr>
          <a:xfrm>
            <a:off x="6105506" y="2886075"/>
            <a:ext cx="245270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"rei" - "homem" + "mulher" ≈ "rainha"</a:t>
            </a:r>
            <a:endParaRPr lang="en-US" sz="675" dirty="0"/>
          </a:p>
        </p:txBody>
      </p:sp>
      <p:sp>
        <p:nvSpPr>
          <p:cNvPr id="27" name="Shape 19"/>
          <p:cNvSpPr/>
          <p:nvPr/>
        </p:nvSpPr>
        <p:spPr>
          <a:xfrm>
            <a:off x="400050" y="3429000"/>
            <a:ext cx="4086225" cy="32289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2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925" y="3586163"/>
            <a:ext cx="171450" cy="171450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800100" y="3571875"/>
            <a:ext cx="75966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Word2Vec</a:t>
            </a:r>
            <a:endParaRPr lang="en-US" sz="1125" dirty="0"/>
          </a:p>
        </p:txBody>
      </p:sp>
      <p:sp>
        <p:nvSpPr>
          <p:cNvPr id="30" name="Shape 21"/>
          <p:cNvSpPr/>
          <p:nvPr/>
        </p:nvSpPr>
        <p:spPr>
          <a:xfrm>
            <a:off x="542925" y="3886200"/>
            <a:ext cx="3800475" cy="6858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31" name="Text 22"/>
          <p:cNvSpPr/>
          <p:nvPr/>
        </p:nvSpPr>
        <p:spPr>
          <a:xfrm>
            <a:off x="628650" y="3971925"/>
            <a:ext cx="37004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CBOW (Continuous Bag of Words)</a:t>
            </a:r>
            <a:endParaRPr lang="en-US" sz="900" dirty="0"/>
          </a:p>
        </p:txBody>
      </p:sp>
      <p:sp>
        <p:nvSpPr>
          <p:cNvPr id="32" name="Text 23"/>
          <p:cNvSpPr/>
          <p:nvPr/>
        </p:nvSpPr>
        <p:spPr>
          <a:xfrm>
            <a:off x="628650" y="420052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Prediz palavra central baseado no contexto</a:t>
            </a:r>
            <a:endParaRPr lang="en-US" sz="788" dirty="0"/>
          </a:p>
        </p:txBody>
      </p:sp>
      <p:sp>
        <p:nvSpPr>
          <p:cNvPr id="33" name="Text 24"/>
          <p:cNvSpPr/>
          <p:nvPr/>
        </p:nvSpPr>
        <p:spPr>
          <a:xfrm>
            <a:off x="628650" y="4371975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Contexto: "O ___ subiu no telhado" → Prediz: "gato"</a:t>
            </a:r>
            <a:endParaRPr lang="en-US" sz="675" dirty="0"/>
          </a:p>
        </p:txBody>
      </p:sp>
      <p:sp>
        <p:nvSpPr>
          <p:cNvPr id="34" name="Shape 25"/>
          <p:cNvSpPr/>
          <p:nvPr/>
        </p:nvSpPr>
        <p:spPr>
          <a:xfrm>
            <a:off x="542925" y="4657725"/>
            <a:ext cx="3800475" cy="685800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35" name="Text 26"/>
          <p:cNvSpPr/>
          <p:nvPr/>
        </p:nvSpPr>
        <p:spPr>
          <a:xfrm>
            <a:off x="628650" y="4743450"/>
            <a:ext cx="37004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Skip-gram</a:t>
            </a:r>
            <a:endParaRPr lang="en-US" sz="900" dirty="0"/>
          </a:p>
        </p:txBody>
      </p:sp>
      <p:sp>
        <p:nvSpPr>
          <p:cNvPr id="36" name="Text 27"/>
          <p:cNvSpPr/>
          <p:nvPr/>
        </p:nvSpPr>
        <p:spPr>
          <a:xfrm>
            <a:off x="628650" y="49720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Prediz contexto baseado na palavra central</a:t>
            </a:r>
            <a:endParaRPr lang="en-US" sz="788" dirty="0"/>
          </a:p>
        </p:txBody>
      </p:sp>
      <p:sp>
        <p:nvSpPr>
          <p:cNvPr id="37" name="Text 28"/>
          <p:cNvSpPr/>
          <p:nvPr/>
        </p:nvSpPr>
        <p:spPr>
          <a:xfrm>
            <a:off x="628650" y="514350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7C3AE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Palavra: "gato" → Prediz: "O", "subiu", "no", "telhado"</a:t>
            </a:r>
            <a:endParaRPr lang="en-US" sz="675" dirty="0"/>
          </a:p>
        </p:txBody>
      </p:sp>
      <p:sp>
        <p:nvSpPr>
          <p:cNvPr id="38" name="Shape 29"/>
          <p:cNvSpPr/>
          <p:nvPr/>
        </p:nvSpPr>
        <p:spPr>
          <a:xfrm>
            <a:off x="542925" y="5457825"/>
            <a:ext cx="3800475" cy="1057275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39" name="Text 30"/>
          <p:cNvSpPr/>
          <p:nvPr/>
        </p:nvSpPr>
        <p:spPr>
          <a:xfrm>
            <a:off x="628650" y="5543550"/>
            <a:ext cx="37004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Características:</a:t>
            </a:r>
            <a:endParaRPr lang="en-US" sz="900" dirty="0"/>
          </a:p>
        </p:txBody>
      </p:sp>
      <p:sp>
        <p:nvSpPr>
          <p:cNvPr id="40" name="Text 31"/>
          <p:cNvSpPr/>
          <p:nvPr/>
        </p:nvSpPr>
        <p:spPr>
          <a:xfrm>
            <a:off x="628650" y="57721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Redes neurais rasas (1 camada oculta)</a:t>
            </a:r>
            <a:endParaRPr lang="en-US" sz="788" dirty="0"/>
          </a:p>
        </p:txBody>
      </p:sp>
      <p:sp>
        <p:nvSpPr>
          <p:cNvPr id="41" name="Text 32"/>
          <p:cNvSpPr/>
          <p:nvPr/>
        </p:nvSpPr>
        <p:spPr>
          <a:xfrm>
            <a:off x="628650" y="59436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Treinamento eficiente com negative sampling</a:t>
            </a:r>
            <a:endParaRPr lang="en-US" sz="788" dirty="0"/>
          </a:p>
        </p:txBody>
      </p:sp>
      <p:sp>
        <p:nvSpPr>
          <p:cNvPr id="42" name="Text 33"/>
          <p:cNvSpPr/>
          <p:nvPr/>
        </p:nvSpPr>
        <p:spPr>
          <a:xfrm>
            <a:off x="628650" y="61150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Captura relações sintáticas e semânticas</a:t>
            </a:r>
            <a:endParaRPr lang="en-US" sz="788" dirty="0"/>
          </a:p>
        </p:txBody>
      </p:sp>
      <p:sp>
        <p:nvSpPr>
          <p:cNvPr id="43" name="Text 34"/>
          <p:cNvSpPr/>
          <p:nvPr/>
        </p:nvSpPr>
        <p:spPr>
          <a:xfrm>
            <a:off x="628650" y="62865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Funciona bem com grandes corpora</a:t>
            </a:r>
            <a:endParaRPr lang="en-US" sz="788" dirty="0"/>
          </a:p>
        </p:txBody>
      </p:sp>
      <p:sp>
        <p:nvSpPr>
          <p:cNvPr id="44" name="Shape 35"/>
          <p:cNvSpPr/>
          <p:nvPr/>
        </p:nvSpPr>
        <p:spPr>
          <a:xfrm>
            <a:off x="4657725" y="3429000"/>
            <a:ext cx="4086225" cy="32289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3586163"/>
            <a:ext cx="171450" cy="171450"/>
          </a:xfrm>
          <a:prstGeom prst="rect">
            <a:avLst/>
          </a:prstGeom>
        </p:spPr>
      </p:pic>
      <p:sp>
        <p:nvSpPr>
          <p:cNvPr id="46" name="Text 36"/>
          <p:cNvSpPr/>
          <p:nvPr/>
        </p:nvSpPr>
        <p:spPr>
          <a:xfrm>
            <a:off x="5057775" y="3571875"/>
            <a:ext cx="47642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GloVe</a:t>
            </a:r>
            <a:endParaRPr lang="en-US" sz="1125" dirty="0"/>
          </a:p>
        </p:txBody>
      </p:sp>
      <p:sp>
        <p:nvSpPr>
          <p:cNvPr id="47" name="Text 37"/>
          <p:cNvSpPr/>
          <p:nvPr/>
        </p:nvSpPr>
        <p:spPr>
          <a:xfrm>
            <a:off x="5519914" y="3600450"/>
            <a:ext cx="788491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(Global Vectors)</a:t>
            </a:r>
            <a:endParaRPr lang="en-US" sz="788" dirty="0"/>
          </a:p>
        </p:txBody>
      </p:sp>
      <p:sp>
        <p:nvSpPr>
          <p:cNvPr id="48" name="Shape 38"/>
          <p:cNvSpPr/>
          <p:nvPr/>
        </p:nvSpPr>
        <p:spPr>
          <a:xfrm>
            <a:off x="4800600" y="3886200"/>
            <a:ext cx="3800475" cy="685800"/>
          </a:xfrm>
          <a:prstGeom prst="rect">
            <a:avLst/>
          </a:prstGeom>
          <a:solidFill>
            <a:srgbClr val="ECFDF5"/>
          </a:solidFill>
          <a:ln/>
        </p:spPr>
      </p:sp>
      <p:sp>
        <p:nvSpPr>
          <p:cNvPr id="49" name="Text 39"/>
          <p:cNvSpPr/>
          <p:nvPr/>
        </p:nvSpPr>
        <p:spPr>
          <a:xfrm>
            <a:off x="4886325" y="3971925"/>
            <a:ext cx="37004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Abordagem Híbrida</a:t>
            </a:r>
            <a:endParaRPr lang="en-US" sz="900" dirty="0"/>
          </a:p>
        </p:txBody>
      </p:sp>
      <p:sp>
        <p:nvSpPr>
          <p:cNvPr id="50" name="Text 40"/>
          <p:cNvSpPr/>
          <p:nvPr/>
        </p:nvSpPr>
        <p:spPr>
          <a:xfrm>
            <a:off x="4886325" y="4214813"/>
            <a:ext cx="499476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Combina</a:t>
            </a:r>
            <a:endParaRPr lang="en-US" sz="788" dirty="0"/>
          </a:p>
        </p:txBody>
      </p:sp>
      <p:sp>
        <p:nvSpPr>
          <p:cNvPr id="51" name="Text 41"/>
          <p:cNvSpPr/>
          <p:nvPr/>
        </p:nvSpPr>
        <p:spPr>
          <a:xfrm>
            <a:off x="5314364" y="4214813"/>
            <a:ext cx="994181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estatísticas globais</a:t>
            </a:r>
            <a:endParaRPr lang="en-US" sz="788" dirty="0"/>
          </a:p>
        </p:txBody>
      </p:sp>
      <p:sp>
        <p:nvSpPr>
          <p:cNvPr id="52" name="Text 42"/>
          <p:cNvSpPr/>
          <p:nvPr/>
        </p:nvSpPr>
        <p:spPr>
          <a:xfrm>
            <a:off x="6237108" y="4214813"/>
            <a:ext cx="1455316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(matriz de co-ocorrência)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com</a:t>
            </a:r>
            <a:endParaRPr lang="en-US" sz="788" dirty="0"/>
          </a:p>
        </p:txBody>
      </p:sp>
      <p:sp>
        <p:nvSpPr>
          <p:cNvPr id="53" name="Text 43"/>
          <p:cNvSpPr/>
          <p:nvPr/>
        </p:nvSpPr>
        <p:spPr>
          <a:xfrm>
            <a:off x="7620986" y="4214813"/>
            <a:ext cx="916186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aprendizado local</a:t>
            </a:r>
            <a:endParaRPr lang="en-US" sz="788" dirty="0"/>
          </a:p>
        </p:txBody>
      </p:sp>
      <p:sp>
        <p:nvSpPr>
          <p:cNvPr id="54" name="Text 44"/>
          <p:cNvSpPr/>
          <p:nvPr/>
        </p:nvSpPr>
        <p:spPr>
          <a:xfrm>
            <a:off x="4886325" y="4357688"/>
            <a:ext cx="949868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(contexto de janela)</a:t>
            </a:r>
            <a:endParaRPr lang="en-US" sz="788" dirty="0"/>
          </a:p>
        </p:txBody>
      </p:sp>
      <p:sp>
        <p:nvSpPr>
          <p:cNvPr id="55" name="Text 45"/>
          <p:cNvSpPr/>
          <p:nvPr/>
        </p:nvSpPr>
        <p:spPr>
          <a:xfrm>
            <a:off x="4800600" y="4700588"/>
            <a:ext cx="154846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</a:t>
            </a:r>
            <a:endParaRPr lang="en-US" sz="788" dirty="0"/>
          </a:p>
        </p:txBody>
      </p:sp>
      <p:sp>
        <p:nvSpPr>
          <p:cNvPr id="56" name="Text 46"/>
          <p:cNvSpPr/>
          <p:nvPr/>
        </p:nvSpPr>
        <p:spPr>
          <a:xfrm>
            <a:off x="4884009" y="4700588"/>
            <a:ext cx="1839097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Constrói matriz de co-ocorrência global</a:t>
            </a:r>
            <a:endParaRPr lang="en-US" sz="788" dirty="0"/>
          </a:p>
        </p:txBody>
      </p:sp>
      <p:sp>
        <p:nvSpPr>
          <p:cNvPr id="57" name="Text 47"/>
          <p:cNvSpPr/>
          <p:nvPr/>
        </p:nvSpPr>
        <p:spPr>
          <a:xfrm>
            <a:off x="4800600" y="4900613"/>
            <a:ext cx="154846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</a:t>
            </a:r>
            <a:endParaRPr lang="en-US" sz="788" dirty="0"/>
          </a:p>
        </p:txBody>
      </p:sp>
      <p:sp>
        <p:nvSpPr>
          <p:cNvPr id="58" name="Text 48"/>
          <p:cNvSpPr/>
          <p:nvPr/>
        </p:nvSpPr>
        <p:spPr>
          <a:xfrm>
            <a:off x="4884009" y="4900613"/>
            <a:ext cx="2395361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Otimiza função objetivo baseada em probabilidades</a:t>
            </a:r>
            <a:endParaRPr lang="en-US" sz="788" dirty="0"/>
          </a:p>
        </p:txBody>
      </p:sp>
      <p:sp>
        <p:nvSpPr>
          <p:cNvPr id="59" name="Text 49"/>
          <p:cNvSpPr/>
          <p:nvPr/>
        </p:nvSpPr>
        <p:spPr>
          <a:xfrm>
            <a:off x="4800600" y="5100638"/>
            <a:ext cx="154846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</a:t>
            </a:r>
            <a:endParaRPr lang="en-US" sz="788" dirty="0"/>
          </a:p>
        </p:txBody>
      </p:sp>
      <p:sp>
        <p:nvSpPr>
          <p:cNvPr id="60" name="Text 50"/>
          <p:cNvSpPr/>
          <p:nvPr/>
        </p:nvSpPr>
        <p:spPr>
          <a:xfrm>
            <a:off x="4884009" y="5100638"/>
            <a:ext cx="2250588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Produz vetores que preservam relações lineares</a:t>
            </a:r>
            <a:endParaRPr lang="en-US" sz="788" dirty="0"/>
          </a:p>
        </p:txBody>
      </p:sp>
      <p:sp>
        <p:nvSpPr>
          <p:cNvPr id="61" name="Shape 51"/>
          <p:cNvSpPr/>
          <p:nvPr/>
        </p:nvSpPr>
        <p:spPr>
          <a:xfrm>
            <a:off x="4800600" y="5343525"/>
            <a:ext cx="3800475" cy="1057275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62" name="Text 52"/>
          <p:cNvSpPr/>
          <p:nvPr/>
        </p:nvSpPr>
        <p:spPr>
          <a:xfrm>
            <a:off x="4886325" y="5429250"/>
            <a:ext cx="37004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Vantagens:</a:t>
            </a:r>
            <a:endParaRPr lang="en-US" sz="900" dirty="0"/>
          </a:p>
        </p:txBody>
      </p:sp>
      <p:sp>
        <p:nvSpPr>
          <p:cNvPr id="63" name="Text 53"/>
          <p:cNvSpPr/>
          <p:nvPr/>
        </p:nvSpPr>
        <p:spPr>
          <a:xfrm>
            <a:off x="4886325" y="56578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Usa informação global do corpus</a:t>
            </a:r>
            <a:endParaRPr lang="en-US" sz="788" dirty="0"/>
          </a:p>
        </p:txBody>
      </p:sp>
      <p:sp>
        <p:nvSpPr>
          <p:cNvPr id="64" name="Text 54"/>
          <p:cNvSpPr/>
          <p:nvPr/>
        </p:nvSpPr>
        <p:spPr>
          <a:xfrm>
            <a:off x="4886325" y="58293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Treinamento mais estável</a:t>
            </a:r>
            <a:endParaRPr lang="en-US" sz="788" dirty="0"/>
          </a:p>
        </p:txBody>
      </p:sp>
      <p:sp>
        <p:nvSpPr>
          <p:cNvPr id="65" name="Text 55"/>
          <p:cNvSpPr/>
          <p:nvPr/>
        </p:nvSpPr>
        <p:spPr>
          <a:xfrm>
            <a:off x="4886325" y="60007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Melhor performance em analogias</a:t>
            </a:r>
            <a:endParaRPr lang="en-US" sz="788" dirty="0"/>
          </a:p>
        </p:txBody>
      </p:sp>
      <p:sp>
        <p:nvSpPr>
          <p:cNvPr id="66" name="Text 56"/>
          <p:cNvSpPr/>
          <p:nvPr/>
        </p:nvSpPr>
        <p:spPr>
          <a:xfrm>
            <a:off x="4886325" y="61722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Vetores pré-treinados disponíveis</a:t>
            </a:r>
            <a:endParaRPr lang="en-US" sz="788" dirty="0"/>
          </a:p>
        </p:txBody>
      </p:sp>
      <p:sp>
        <p:nvSpPr>
          <p:cNvPr id="67" name="Shape 57"/>
          <p:cNvSpPr/>
          <p:nvPr/>
        </p:nvSpPr>
        <p:spPr>
          <a:xfrm>
            <a:off x="400050" y="6829425"/>
            <a:ext cx="8343900" cy="19716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6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9528" y="7000875"/>
            <a:ext cx="160734" cy="142875"/>
          </a:xfrm>
          <a:prstGeom prst="rect">
            <a:avLst/>
          </a:prstGeom>
        </p:spPr>
      </p:pic>
      <p:sp>
        <p:nvSpPr>
          <p:cNvPr id="69" name="Text 58"/>
          <p:cNvSpPr/>
          <p:nvPr/>
        </p:nvSpPr>
        <p:spPr>
          <a:xfrm>
            <a:off x="3537412" y="6972300"/>
            <a:ext cx="235849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Relações Semânticas Capturadas</a:t>
            </a:r>
            <a:endParaRPr lang="en-US" sz="1125" dirty="0"/>
          </a:p>
        </p:txBody>
      </p:sp>
      <p:sp>
        <p:nvSpPr>
          <p:cNvPr id="70" name="Shape 59"/>
          <p:cNvSpPr/>
          <p:nvPr/>
        </p:nvSpPr>
        <p:spPr>
          <a:xfrm>
            <a:off x="542925" y="7286625"/>
            <a:ext cx="2609841" cy="1371600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71" name="Text 60"/>
          <p:cNvSpPr/>
          <p:nvPr/>
        </p:nvSpPr>
        <p:spPr>
          <a:xfrm>
            <a:off x="657225" y="7400925"/>
            <a:ext cx="245267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Analogias</a:t>
            </a:r>
            <a:endParaRPr lang="en-US" sz="900" dirty="0"/>
          </a:p>
        </p:txBody>
      </p:sp>
      <p:sp>
        <p:nvSpPr>
          <p:cNvPr id="72" name="Shape 61"/>
          <p:cNvSpPr/>
          <p:nvPr/>
        </p:nvSpPr>
        <p:spPr>
          <a:xfrm>
            <a:off x="657225" y="7658100"/>
            <a:ext cx="2381241" cy="2571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3" name="Text 62"/>
          <p:cNvSpPr/>
          <p:nvPr/>
        </p:nvSpPr>
        <p:spPr>
          <a:xfrm>
            <a:off x="1158571" y="7729538"/>
            <a:ext cx="193774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rei</a:t>
            </a:r>
            <a:endParaRPr lang="en-US" sz="788" dirty="0"/>
          </a:p>
        </p:txBody>
      </p:sp>
      <p:sp>
        <p:nvSpPr>
          <p:cNvPr id="74" name="Text 63"/>
          <p:cNvSpPr/>
          <p:nvPr/>
        </p:nvSpPr>
        <p:spPr>
          <a:xfrm>
            <a:off x="1280908" y="7729538"/>
            <a:ext cx="102747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homem + mulher =</a:t>
            </a:r>
            <a:endParaRPr lang="en-US" sz="788" dirty="0"/>
          </a:p>
        </p:txBody>
      </p:sp>
      <p:sp>
        <p:nvSpPr>
          <p:cNvPr id="75" name="Text 64"/>
          <p:cNvSpPr/>
          <p:nvPr/>
        </p:nvSpPr>
        <p:spPr>
          <a:xfrm>
            <a:off x="2236943" y="7729538"/>
            <a:ext cx="371587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rainha</a:t>
            </a:r>
            <a:endParaRPr lang="en-US" sz="788" dirty="0"/>
          </a:p>
        </p:txBody>
      </p:sp>
      <p:sp>
        <p:nvSpPr>
          <p:cNvPr id="76" name="Shape 65"/>
          <p:cNvSpPr/>
          <p:nvPr/>
        </p:nvSpPr>
        <p:spPr>
          <a:xfrm>
            <a:off x="657225" y="7972425"/>
            <a:ext cx="2381241" cy="2571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7" name="Text 66"/>
          <p:cNvSpPr/>
          <p:nvPr/>
        </p:nvSpPr>
        <p:spPr>
          <a:xfrm>
            <a:off x="1166887" y="8043863"/>
            <a:ext cx="316111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Paris</a:t>
            </a:r>
            <a:endParaRPr lang="en-US" sz="788" dirty="0"/>
          </a:p>
        </p:txBody>
      </p:sp>
      <p:sp>
        <p:nvSpPr>
          <p:cNvPr id="78" name="Text 67"/>
          <p:cNvSpPr/>
          <p:nvPr/>
        </p:nvSpPr>
        <p:spPr>
          <a:xfrm>
            <a:off x="1411560" y="8043863"/>
            <a:ext cx="910800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França + Itália =</a:t>
            </a:r>
            <a:endParaRPr lang="en-US" sz="788" dirty="0"/>
          </a:p>
        </p:txBody>
      </p:sp>
      <p:sp>
        <p:nvSpPr>
          <p:cNvPr id="79" name="Text 68"/>
          <p:cNvSpPr/>
          <p:nvPr/>
        </p:nvSpPr>
        <p:spPr>
          <a:xfrm>
            <a:off x="2250923" y="8043863"/>
            <a:ext cx="349318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Roma</a:t>
            </a:r>
            <a:endParaRPr lang="en-US" sz="788" dirty="0"/>
          </a:p>
        </p:txBody>
      </p:sp>
      <p:sp>
        <p:nvSpPr>
          <p:cNvPr id="80" name="Shape 69"/>
          <p:cNvSpPr/>
          <p:nvPr/>
        </p:nvSpPr>
        <p:spPr>
          <a:xfrm>
            <a:off x="657225" y="8286750"/>
            <a:ext cx="2381241" cy="2571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1" name="Text 70"/>
          <p:cNvSpPr/>
          <p:nvPr/>
        </p:nvSpPr>
        <p:spPr>
          <a:xfrm>
            <a:off x="1050131" y="8358188"/>
            <a:ext cx="404878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grande</a:t>
            </a:r>
            <a:endParaRPr lang="en-US" sz="788" dirty="0"/>
          </a:p>
        </p:txBody>
      </p:sp>
      <p:sp>
        <p:nvSpPr>
          <p:cNvPr id="82" name="Text 71"/>
          <p:cNvSpPr/>
          <p:nvPr/>
        </p:nvSpPr>
        <p:spPr>
          <a:xfrm>
            <a:off x="1383571" y="8358188"/>
            <a:ext cx="1027723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maior + pequeno =</a:t>
            </a:r>
            <a:endParaRPr lang="en-US" sz="788" dirty="0"/>
          </a:p>
        </p:txBody>
      </p:sp>
      <p:sp>
        <p:nvSpPr>
          <p:cNvPr id="83" name="Text 72"/>
          <p:cNvSpPr/>
          <p:nvPr/>
        </p:nvSpPr>
        <p:spPr>
          <a:xfrm>
            <a:off x="2339857" y="8358188"/>
            <a:ext cx="37711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menor</a:t>
            </a:r>
            <a:endParaRPr lang="en-US" sz="788" dirty="0"/>
          </a:p>
        </p:txBody>
      </p:sp>
      <p:sp>
        <p:nvSpPr>
          <p:cNvPr id="84" name="Shape 73"/>
          <p:cNvSpPr/>
          <p:nvPr/>
        </p:nvSpPr>
        <p:spPr>
          <a:xfrm>
            <a:off x="3267066" y="7286625"/>
            <a:ext cx="2609841" cy="13716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85" name="Text 74"/>
          <p:cNvSpPr/>
          <p:nvPr/>
        </p:nvSpPr>
        <p:spPr>
          <a:xfrm>
            <a:off x="3381366" y="7400925"/>
            <a:ext cx="245267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Similaridade</a:t>
            </a:r>
            <a:endParaRPr lang="en-US" sz="900" dirty="0"/>
          </a:p>
        </p:txBody>
      </p:sp>
      <p:sp>
        <p:nvSpPr>
          <p:cNvPr id="86" name="Shape 75"/>
          <p:cNvSpPr/>
          <p:nvPr/>
        </p:nvSpPr>
        <p:spPr>
          <a:xfrm>
            <a:off x="3381366" y="7658100"/>
            <a:ext cx="2381241" cy="2571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7" name="Text 76"/>
          <p:cNvSpPr/>
          <p:nvPr/>
        </p:nvSpPr>
        <p:spPr>
          <a:xfrm>
            <a:off x="3438516" y="7729538"/>
            <a:ext cx="499421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cachorro</a:t>
            </a:r>
            <a:endParaRPr lang="en-US" sz="788" dirty="0"/>
          </a:p>
        </p:txBody>
      </p:sp>
      <p:sp>
        <p:nvSpPr>
          <p:cNvPr id="88" name="Text 77"/>
          <p:cNvSpPr/>
          <p:nvPr/>
        </p:nvSpPr>
        <p:spPr>
          <a:xfrm>
            <a:off x="3866499" y="7729538"/>
            <a:ext cx="966471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↔ gato, animal, pet</a:t>
            </a:r>
            <a:endParaRPr lang="en-US" sz="788" dirty="0"/>
          </a:p>
        </p:txBody>
      </p:sp>
      <p:sp>
        <p:nvSpPr>
          <p:cNvPr id="89" name="Shape 78"/>
          <p:cNvSpPr/>
          <p:nvPr/>
        </p:nvSpPr>
        <p:spPr>
          <a:xfrm>
            <a:off x="3381366" y="7972425"/>
            <a:ext cx="2381241" cy="2571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0" name="Text 79"/>
          <p:cNvSpPr/>
          <p:nvPr/>
        </p:nvSpPr>
        <p:spPr>
          <a:xfrm>
            <a:off x="3438516" y="8043863"/>
            <a:ext cx="421593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médico</a:t>
            </a:r>
            <a:endParaRPr lang="en-US" sz="788" dirty="0"/>
          </a:p>
        </p:txBody>
      </p:sp>
      <p:sp>
        <p:nvSpPr>
          <p:cNvPr id="91" name="Text 80"/>
          <p:cNvSpPr/>
          <p:nvPr/>
        </p:nvSpPr>
        <p:spPr>
          <a:xfrm>
            <a:off x="3788671" y="8043863"/>
            <a:ext cx="1433438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↔ enfermeiro, hospital, saúde</a:t>
            </a:r>
            <a:endParaRPr lang="en-US" sz="788" dirty="0"/>
          </a:p>
        </p:txBody>
      </p:sp>
      <p:sp>
        <p:nvSpPr>
          <p:cNvPr id="92" name="Shape 81"/>
          <p:cNvSpPr/>
          <p:nvPr/>
        </p:nvSpPr>
        <p:spPr>
          <a:xfrm>
            <a:off x="3381366" y="8286750"/>
            <a:ext cx="2381241" cy="2571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3" name="Text 82"/>
          <p:cNvSpPr/>
          <p:nvPr/>
        </p:nvSpPr>
        <p:spPr>
          <a:xfrm>
            <a:off x="3438516" y="8358188"/>
            <a:ext cx="571667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programar</a:t>
            </a:r>
            <a:endParaRPr lang="en-US" sz="788" dirty="0"/>
          </a:p>
        </p:txBody>
      </p:sp>
      <p:sp>
        <p:nvSpPr>
          <p:cNvPr id="94" name="Text 83"/>
          <p:cNvSpPr/>
          <p:nvPr/>
        </p:nvSpPr>
        <p:spPr>
          <a:xfrm>
            <a:off x="3938746" y="8358188"/>
            <a:ext cx="1616804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↔ codificar, desenvolver, software</a:t>
            </a:r>
            <a:endParaRPr lang="en-US" sz="788" dirty="0"/>
          </a:p>
        </p:txBody>
      </p:sp>
      <p:sp>
        <p:nvSpPr>
          <p:cNvPr id="95" name="Shape 84"/>
          <p:cNvSpPr/>
          <p:nvPr/>
        </p:nvSpPr>
        <p:spPr>
          <a:xfrm>
            <a:off x="5991206" y="7286625"/>
            <a:ext cx="2609869" cy="1371600"/>
          </a:xfrm>
          <a:prstGeom prst="rect">
            <a:avLst/>
          </a:prstGeom>
          <a:solidFill>
            <a:srgbClr val="ECFDF5"/>
          </a:solidFill>
          <a:ln/>
        </p:spPr>
      </p:sp>
      <p:sp>
        <p:nvSpPr>
          <p:cNvPr id="96" name="Text 85"/>
          <p:cNvSpPr/>
          <p:nvPr/>
        </p:nvSpPr>
        <p:spPr>
          <a:xfrm>
            <a:off x="6105506" y="7400925"/>
            <a:ext cx="245270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Agrupamento</a:t>
            </a:r>
            <a:endParaRPr lang="en-US" sz="900" dirty="0"/>
          </a:p>
        </p:txBody>
      </p:sp>
      <p:sp>
        <p:nvSpPr>
          <p:cNvPr id="97" name="Shape 86"/>
          <p:cNvSpPr/>
          <p:nvPr/>
        </p:nvSpPr>
        <p:spPr>
          <a:xfrm>
            <a:off x="6105506" y="7658100"/>
            <a:ext cx="2381269" cy="2571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8" name="Text 87"/>
          <p:cNvSpPr/>
          <p:nvPr/>
        </p:nvSpPr>
        <p:spPr>
          <a:xfrm>
            <a:off x="6162656" y="7729538"/>
            <a:ext cx="388246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Cores:</a:t>
            </a:r>
            <a:endParaRPr lang="en-US" sz="788" dirty="0"/>
          </a:p>
        </p:txBody>
      </p:sp>
      <p:sp>
        <p:nvSpPr>
          <p:cNvPr id="99" name="Text 88"/>
          <p:cNvSpPr/>
          <p:nvPr/>
        </p:nvSpPr>
        <p:spPr>
          <a:xfrm>
            <a:off x="6479465" y="7729538"/>
            <a:ext cx="1472254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azul, verde, vermelho, amarelo</a:t>
            </a:r>
            <a:endParaRPr lang="en-US" sz="788" dirty="0"/>
          </a:p>
        </p:txBody>
      </p:sp>
      <p:sp>
        <p:nvSpPr>
          <p:cNvPr id="100" name="Shape 89"/>
          <p:cNvSpPr/>
          <p:nvPr/>
        </p:nvSpPr>
        <p:spPr>
          <a:xfrm>
            <a:off x="6105506" y="7972425"/>
            <a:ext cx="2381269" cy="2571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1" name="Text 90"/>
          <p:cNvSpPr/>
          <p:nvPr/>
        </p:nvSpPr>
        <p:spPr>
          <a:xfrm>
            <a:off x="6162656" y="8043863"/>
            <a:ext cx="42173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Países:</a:t>
            </a:r>
            <a:endParaRPr lang="en-US" sz="788" dirty="0"/>
          </a:p>
        </p:txBody>
      </p:sp>
      <p:sp>
        <p:nvSpPr>
          <p:cNvPr id="102" name="Text 91"/>
          <p:cNvSpPr/>
          <p:nvPr/>
        </p:nvSpPr>
        <p:spPr>
          <a:xfrm>
            <a:off x="6512951" y="8043863"/>
            <a:ext cx="1377823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Brasil, Argentina, Chile, Peru</a:t>
            </a:r>
            <a:endParaRPr lang="en-US" sz="788" dirty="0"/>
          </a:p>
        </p:txBody>
      </p:sp>
      <p:sp>
        <p:nvSpPr>
          <p:cNvPr id="103" name="Shape 92"/>
          <p:cNvSpPr/>
          <p:nvPr/>
        </p:nvSpPr>
        <p:spPr>
          <a:xfrm>
            <a:off x="6105506" y="8286750"/>
            <a:ext cx="2381269" cy="2571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4" name="Text 93"/>
          <p:cNvSpPr/>
          <p:nvPr/>
        </p:nvSpPr>
        <p:spPr>
          <a:xfrm>
            <a:off x="6162656" y="8358188"/>
            <a:ext cx="438280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Verbos:</a:t>
            </a:r>
            <a:endParaRPr lang="en-US" sz="788" dirty="0"/>
          </a:p>
        </p:txBody>
      </p:sp>
      <p:sp>
        <p:nvSpPr>
          <p:cNvPr id="105" name="Text 94"/>
          <p:cNvSpPr/>
          <p:nvPr/>
        </p:nvSpPr>
        <p:spPr>
          <a:xfrm>
            <a:off x="6529499" y="8358188"/>
            <a:ext cx="1244547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correr, andar, pular, nadar</a:t>
            </a:r>
            <a:endParaRPr lang="en-US" sz="788" dirty="0"/>
          </a:p>
        </p:txBody>
      </p:sp>
      <p:sp>
        <p:nvSpPr>
          <p:cNvPr id="106" name="Shape 95"/>
          <p:cNvSpPr/>
          <p:nvPr/>
        </p:nvSpPr>
        <p:spPr>
          <a:xfrm>
            <a:off x="400050" y="8972550"/>
            <a:ext cx="4086225" cy="36290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0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925" y="9151144"/>
            <a:ext cx="160734" cy="128588"/>
          </a:xfrm>
          <a:prstGeom prst="rect">
            <a:avLst/>
          </a:prstGeom>
        </p:spPr>
      </p:pic>
      <p:sp>
        <p:nvSpPr>
          <p:cNvPr id="108" name="Text 96"/>
          <p:cNvSpPr/>
          <p:nvPr/>
        </p:nvSpPr>
        <p:spPr>
          <a:xfrm>
            <a:off x="760809" y="9115425"/>
            <a:ext cx="147222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 Prática</a:t>
            </a:r>
            <a:endParaRPr lang="en-US" sz="1013" dirty="0"/>
          </a:p>
        </p:txBody>
      </p:sp>
      <p:sp>
        <p:nvSpPr>
          <p:cNvPr id="109" name="Shape 97"/>
          <p:cNvSpPr/>
          <p:nvPr/>
        </p:nvSpPr>
        <p:spPr>
          <a:xfrm>
            <a:off x="542925" y="9429750"/>
            <a:ext cx="3800475" cy="3028950"/>
          </a:xfrm>
          <a:prstGeom prst="rect">
            <a:avLst/>
          </a:prstGeom>
          <a:solidFill>
            <a:srgbClr val="0F172A"/>
          </a:solidFill>
          <a:ln/>
        </p:spPr>
      </p:sp>
      <p:sp>
        <p:nvSpPr>
          <p:cNvPr id="110" name="Text 98"/>
          <p:cNvSpPr/>
          <p:nvPr/>
        </p:nvSpPr>
        <p:spPr>
          <a:xfrm>
            <a:off x="628650" y="9515475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from</a:t>
            </a:r>
            <a:endParaRPr lang="en-US" sz="675" dirty="0"/>
          </a:p>
        </p:txBody>
      </p:sp>
      <p:sp>
        <p:nvSpPr>
          <p:cNvPr id="111" name="Text 99"/>
          <p:cNvSpPr/>
          <p:nvPr/>
        </p:nvSpPr>
        <p:spPr>
          <a:xfrm>
            <a:off x="628650" y="9638705"/>
            <a:ext cx="74021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gensim.models</a:t>
            </a:r>
            <a:endParaRPr lang="en-US" sz="675" dirty="0"/>
          </a:p>
        </p:txBody>
      </p:sp>
      <p:sp>
        <p:nvSpPr>
          <p:cNvPr id="112" name="Text 100"/>
          <p:cNvSpPr/>
          <p:nvPr/>
        </p:nvSpPr>
        <p:spPr>
          <a:xfrm>
            <a:off x="628650" y="9744075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75" dirty="0"/>
          </a:p>
        </p:txBody>
      </p:sp>
      <p:sp>
        <p:nvSpPr>
          <p:cNvPr id="113" name="Text 101"/>
          <p:cNvSpPr/>
          <p:nvPr/>
        </p:nvSpPr>
        <p:spPr>
          <a:xfrm>
            <a:off x="628650" y="9867305"/>
            <a:ext cx="48298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Word2Vec</a:t>
            </a:r>
            <a:endParaRPr lang="en-US" sz="675" dirty="0"/>
          </a:p>
        </p:txBody>
      </p:sp>
      <p:sp>
        <p:nvSpPr>
          <p:cNvPr id="114" name="Text 102"/>
          <p:cNvSpPr/>
          <p:nvPr/>
        </p:nvSpPr>
        <p:spPr>
          <a:xfrm>
            <a:off x="628650" y="9972675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75" dirty="0"/>
          </a:p>
        </p:txBody>
      </p:sp>
      <p:sp>
        <p:nvSpPr>
          <p:cNvPr id="115" name="Text 103"/>
          <p:cNvSpPr/>
          <p:nvPr/>
        </p:nvSpPr>
        <p:spPr>
          <a:xfrm>
            <a:off x="628650" y="10095905"/>
            <a:ext cx="32866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numpy</a:t>
            </a:r>
            <a:endParaRPr lang="en-US" sz="675" dirty="0"/>
          </a:p>
        </p:txBody>
      </p:sp>
      <p:sp>
        <p:nvSpPr>
          <p:cNvPr id="116" name="Text 104"/>
          <p:cNvSpPr/>
          <p:nvPr/>
        </p:nvSpPr>
        <p:spPr>
          <a:xfrm>
            <a:off x="628650" y="10201275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as</a:t>
            </a:r>
            <a:endParaRPr lang="en-US" sz="675" dirty="0"/>
          </a:p>
        </p:txBody>
      </p:sp>
      <p:sp>
        <p:nvSpPr>
          <p:cNvPr id="117" name="Text 105"/>
          <p:cNvSpPr/>
          <p:nvPr/>
        </p:nvSpPr>
        <p:spPr>
          <a:xfrm>
            <a:off x="628650" y="10324505"/>
            <a:ext cx="17432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np</a:t>
            </a:r>
            <a:endParaRPr lang="en-US" sz="675" dirty="0"/>
          </a:p>
        </p:txBody>
      </p:sp>
      <p:sp>
        <p:nvSpPr>
          <p:cNvPr id="118" name="Text 106"/>
          <p:cNvSpPr/>
          <p:nvPr/>
        </p:nvSpPr>
        <p:spPr>
          <a:xfrm>
            <a:off x="628650" y="10544175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Treinar Word2Vec</a:t>
            </a:r>
            <a:endParaRPr lang="en-US" sz="675" dirty="0"/>
          </a:p>
        </p:txBody>
      </p:sp>
      <p:sp>
        <p:nvSpPr>
          <p:cNvPr id="119" name="Text 107"/>
          <p:cNvSpPr/>
          <p:nvPr/>
        </p:nvSpPr>
        <p:spPr>
          <a:xfrm>
            <a:off x="628650" y="10781705"/>
            <a:ext cx="79164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sentences = [[</a:t>
            </a:r>
            <a:endParaRPr lang="en-US" sz="675" dirty="0"/>
          </a:p>
        </p:txBody>
      </p:sp>
      <p:sp>
        <p:nvSpPr>
          <p:cNvPr id="120" name="Text 108"/>
          <p:cNvSpPr/>
          <p:nvPr/>
        </p:nvSpPr>
        <p:spPr>
          <a:xfrm>
            <a:off x="1348857" y="10781705"/>
            <a:ext cx="38009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"gato"</a:t>
            </a:r>
            <a:endParaRPr lang="en-US" sz="675" dirty="0"/>
          </a:p>
        </p:txBody>
      </p:sp>
      <p:sp>
        <p:nvSpPr>
          <p:cNvPr id="121" name="Text 109"/>
          <p:cNvSpPr/>
          <p:nvPr/>
        </p:nvSpPr>
        <p:spPr>
          <a:xfrm>
            <a:off x="1657517" y="10781705"/>
            <a:ext cx="17432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675" dirty="0"/>
          </a:p>
        </p:txBody>
      </p:sp>
      <p:sp>
        <p:nvSpPr>
          <p:cNvPr id="122" name="Text 110"/>
          <p:cNvSpPr/>
          <p:nvPr/>
        </p:nvSpPr>
        <p:spPr>
          <a:xfrm>
            <a:off x="1760404" y="10781705"/>
            <a:ext cx="43155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"subiu"</a:t>
            </a:r>
            <a:endParaRPr lang="en-US" sz="675" dirty="0"/>
          </a:p>
        </p:txBody>
      </p:sp>
      <p:sp>
        <p:nvSpPr>
          <p:cNvPr id="123" name="Text 111"/>
          <p:cNvSpPr/>
          <p:nvPr/>
        </p:nvSpPr>
        <p:spPr>
          <a:xfrm>
            <a:off x="2120522" y="10781705"/>
            <a:ext cx="17432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675" dirty="0"/>
          </a:p>
        </p:txBody>
      </p:sp>
      <p:sp>
        <p:nvSpPr>
          <p:cNvPr id="124" name="Text 112"/>
          <p:cNvSpPr/>
          <p:nvPr/>
        </p:nvSpPr>
        <p:spPr>
          <a:xfrm>
            <a:off x="2223408" y="10781705"/>
            <a:ext cx="53444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"telhado"</a:t>
            </a:r>
            <a:endParaRPr lang="en-US" sz="675" dirty="0"/>
          </a:p>
        </p:txBody>
      </p:sp>
      <p:sp>
        <p:nvSpPr>
          <p:cNvPr id="125" name="Text 113"/>
          <p:cNvSpPr/>
          <p:nvPr/>
        </p:nvSpPr>
        <p:spPr>
          <a:xfrm>
            <a:off x="2686413" y="10781705"/>
            <a:ext cx="43155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], ...]</a:t>
            </a:r>
            <a:endParaRPr lang="en-US" sz="675" dirty="0"/>
          </a:p>
        </p:txBody>
      </p:sp>
      <p:sp>
        <p:nvSpPr>
          <p:cNvPr id="126" name="Text 114"/>
          <p:cNvSpPr/>
          <p:nvPr/>
        </p:nvSpPr>
        <p:spPr>
          <a:xfrm>
            <a:off x="628650" y="10896005"/>
            <a:ext cx="2334946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model = Word2Vec(sentences, vector_size=100,</a:t>
            </a:r>
            <a:endParaRPr lang="en-US" sz="675" dirty="0"/>
          </a:p>
        </p:txBody>
      </p:sp>
      <p:sp>
        <p:nvSpPr>
          <p:cNvPr id="127" name="Text 115"/>
          <p:cNvSpPr/>
          <p:nvPr/>
        </p:nvSpPr>
        <p:spPr>
          <a:xfrm>
            <a:off x="628650" y="11010305"/>
            <a:ext cx="2077743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window=5, min_count=1)</a:t>
            </a:r>
            <a:endParaRPr lang="en-US" sz="675" dirty="0"/>
          </a:p>
        </p:txBody>
      </p:sp>
      <p:sp>
        <p:nvSpPr>
          <p:cNvPr id="128" name="Text 116"/>
          <p:cNvSpPr/>
          <p:nvPr/>
        </p:nvSpPr>
        <p:spPr>
          <a:xfrm>
            <a:off x="628650" y="11229975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Usar embeddings</a:t>
            </a:r>
            <a:endParaRPr lang="en-US" sz="675" dirty="0"/>
          </a:p>
        </p:txBody>
      </p:sp>
      <p:sp>
        <p:nvSpPr>
          <p:cNvPr id="129" name="Text 117"/>
          <p:cNvSpPr/>
          <p:nvPr/>
        </p:nvSpPr>
        <p:spPr>
          <a:xfrm>
            <a:off x="628650" y="11467505"/>
            <a:ext cx="99741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vector = model.wv[</a:t>
            </a:r>
            <a:endParaRPr lang="en-US" sz="675" dirty="0"/>
          </a:p>
        </p:txBody>
      </p:sp>
      <p:sp>
        <p:nvSpPr>
          <p:cNvPr id="130" name="Text 118"/>
          <p:cNvSpPr/>
          <p:nvPr/>
        </p:nvSpPr>
        <p:spPr>
          <a:xfrm>
            <a:off x="1554631" y="11467505"/>
            <a:ext cx="38009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'gato'</a:t>
            </a:r>
            <a:endParaRPr lang="en-US" sz="675" dirty="0"/>
          </a:p>
        </p:txBody>
      </p:sp>
      <p:sp>
        <p:nvSpPr>
          <p:cNvPr id="131" name="Text 119"/>
          <p:cNvSpPr/>
          <p:nvPr/>
        </p:nvSpPr>
        <p:spPr>
          <a:xfrm>
            <a:off x="1863291" y="11467505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]</a:t>
            </a:r>
            <a:endParaRPr lang="en-US" sz="675" dirty="0"/>
          </a:p>
        </p:txBody>
      </p:sp>
      <p:sp>
        <p:nvSpPr>
          <p:cNvPr id="132" name="Text 120"/>
          <p:cNvSpPr/>
          <p:nvPr/>
        </p:nvSpPr>
        <p:spPr>
          <a:xfrm>
            <a:off x="628650" y="11581805"/>
            <a:ext cx="1717625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similar = model.wv.most_similar(</a:t>
            </a:r>
            <a:endParaRPr lang="en-US" sz="675" dirty="0"/>
          </a:p>
        </p:txBody>
      </p:sp>
      <p:sp>
        <p:nvSpPr>
          <p:cNvPr id="133" name="Text 121"/>
          <p:cNvSpPr/>
          <p:nvPr/>
        </p:nvSpPr>
        <p:spPr>
          <a:xfrm>
            <a:off x="2274838" y="11581805"/>
            <a:ext cx="38009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'gato'</a:t>
            </a:r>
            <a:endParaRPr lang="en-US" sz="675" dirty="0"/>
          </a:p>
        </p:txBody>
      </p:sp>
      <p:sp>
        <p:nvSpPr>
          <p:cNvPr id="134" name="Text 122"/>
          <p:cNvSpPr/>
          <p:nvPr/>
        </p:nvSpPr>
        <p:spPr>
          <a:xfrm>
            <a:off x="2583498" y="11581805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75" dirty="0"/>
          </a:p>
        </p:txBody>
      </p:sp>
      <p:sp>
        <p:nvSpPr>
          <p:cNvPr id="135" name="Text 123"/>
          <p:cNvSpPr/>
          <p:nvPr/>
        </p:nvSpPr>
        <p:spPr>
          <a:xfrm>
            <a:off x="628650" y="11801475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Analogia</a:t>
            </a:r>
            <a:endParaRPr lang="en-US" sz="675" dirty="0"/>
          </a:p>
        </p:txBody>
      </p:sp>
      <p:sp>
        <p:nvSpPr>
          <p:cNvPr id="136" name="Text 124"/>
          <p:cNvSpPr/>
          <p:nvPr/>
        </p:nvSpPr>
        <p:spPr>
          <a:xfrm>
            <a:off x="628650" y="12039005"/>
            <a:ext cx="1666196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result = model.wv.most_similar(</a:t>
            </a:r>
            <a:endParaRPr lang="en-US" sz="675" dirty="0"/>
          </a:p>
        </p:txBody>
      </p:sp>
      <p:sp>
        <p:nvSpPr>
          <p:cNvPr id="137" name="Text 125"/>
          <p:cNvSpPr/>
          <p:nvPr/>
        </p:nvSpPr>
        <p:spPr>
          <a:xfrm>
            <a:off x="628650" y="12153305"/>
            <a:ext cx="79164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positive=[</a:t>
            </a:r>
            <a:endParaRPr lang="en-US" sz="675" dirty="0"/>
          </a:p>
        </p:txBody>
      </p:sp>
      <p:sp>
        <p:nvSpPr>
          <p:cNvPr id="138" name="Text 126"/>
          <p:cNvSpPr/>
          <p:nvPr/>
        </p:nvSpPr>
        <p:spPr>
          <a:xfrm>
            <a:off x="1348857" y="12153305"/>
            <a:ext cx="48298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'rainha'</a:t>
            </a:r>
            <a:endParaRPr lang="en-US" sz="675" dirty="0"/>
          </a:p>
        </p:txBody>
      </p:sp>
      <p:sp>
        <p:nvSpPr>
          <p:cNvPr id="139" name="Text 127"/>
          <p:cNvSpPr/>
          <p:nvPr/>
        </p:nvSpPr>
        <p:spPr>
          <a:xfrm>
            <a:off x="1760404" y="12153305"/>
            <a:ext cx="17432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675" dirty="0"/>
          </a:p>
        </p:txBody>
      </p:sp>
      <p:sp>
        <p:nvSpPr>
          <p:cNvPr id="140" name="Text 128"/>
          <p:cNvSpPr/>
          <p:nvPr/>
        </p:nvSpPr>
        <p:spPr>
          <a:xfrm>
            <a:off x="1863291" y="12153305"/>
            <a:ext cx="43155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'homem'</a:t>
            </a:r>
            <a:endParaRPr lang="en-US" sz="675" dirty="0"/>
          </a:p>
        </p:txBody>
      </p:sp>
      <p:sp>
        <p:nvSpPr>
          <p:cNvPr id="141" name="Text 129"/>
          <p:cNvSpPr/>
          <p:nvPr/>
        </p:nvSpPr>
        <p:spPr>
          <a:xfrm>
            <a:off x="2223408" y="12153305"/>
            <a:ext cx="17432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],</a:t>
            </a:r>
            <a:endParaRPr lang="en-US" sz="675" dirty="0"/>
          </a:p>
        </p:txBody>
      </p:sp>
      <p:sp>
        <p:nvSpPr>
          <p:cNvPr id="142" name="Text 130"/>
          <p:cNvSpPr/>
          <p:nvPr/>
        </p:nvSpPr>
        <p:spPr>
          <a:xfrm>
            <a:off x="628650" y="12267605"/>
            <a:ext cx="79164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negative=[</a:t>
            </a:r>
            <a:endParaRPr lang="en-US" sz="675" dirty="0"/>
          </a:p>
        </p:txBody>
      </p:sp>
      <p:sp>
        <p:nvSpPr>
          <p:cNvPr id="143" name="Text 131"/>
          <p:cNvSpPr/>
          <p:nvPr/>
        </p:nvSpPr>
        <p:spPr>
          <a:xfrm>
            <a:off x="1348857" y="12267605"/>
            <a:ext cx="48298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'mulher'</a:t>
            </a:r>
            <a:endParaRPr lang="en-US" sz="675" dirty="0"/>
          </a:p>
        </p:txBody>
      </p:sp>
      <p:sp>
        <p:nvSpPr>
          <p:cNvPr id="144" name="Text 132"/>
          <p:cNvSpPr/>
          <p:nvPr/>
        </p:nvSpPr>
        <p:spPr>
          <a:xfrm>
            <a:off x="1760404" y="12267605"/>
            <a:ext cx="17432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])</a:t>
            </a:r>
            <a:endParaRPr lang="en-US" sz="675" dirty="0"/>
          </a:p>
        </p:txBody>
      </p:sp>
      <p:sp>
        <p:nvSpPr>
          <p:cNvPr id="145" name="Shape 133"/>
          <p:cNvSpPr/>
          <p:nvPr/>
        </p:nvSpPr>
        <p:spPr>
          <a:xfrm>
            <a:off x="4657725" y="8972550"/>
            <a:ext cx="4086225" cy="36290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4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0600" y="9151144"/>
            <a:ext cx="128588" cy="128588"/>
          </a:xfrm>
          <a:prstGeom prst="rect">
            <a:avLst/>
          </a:prstGeom>
        </p:spPr>
      </p:pic>
      <p:sp>
        <p:nvSpPr>
          <p:cNvPr id="147" name="Text 134"/>
          <p:cNvSpPr/>
          <p:nvPr/>
        </p:nvSpPr>
        <p:spPr>
          <a:xfrm>
            <a:off x="4986338" y="9115425"/>
            <a:ext cx="128657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Aplicações Práticas</a:t>
            </a:r>
            <a:endParaRPr lang="en-US" sz="1013" dirty="0"/>
          </a:p>
        </p:txBody>
      </p:sp>
      <p:sp>
        <p:nvSpPr>
          <p:cNvPr id="148" name="Shape 135"/>
          <p:cNvSpPr/>
          <p:nvPr/>
        </p:nvSpPr>
        <p:spPr>
          <a:xfrm>
            <a:off x="4800600" y="9429750"/>
            <a:ext cx="3800475" cy="4572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149" name="Text 136"/>
          <p:cNvSpPr/>
          <p:nvPr/>
        </p:nvSpPr>
        <p:spPr>
          <a:xfrm>
            <a:off x="4886325" y="951547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Sistemas de Recomendação</a:t>
            </a:r>
            <a:endParaRPr lang="en-US" sz="788" dirty="0"/>
          </a:p>
        </p:txBody>
      </p:sp>
      <p:sp>
        <p:nvSpPr>
          <p:cNvPr id="150" name="Text 137"/>
          <p:cNvSpPr/>
          <p:nvPr/>
        </p:nvSpPr>
        <p:spPr>
          <a:xfrm>
            <a:off x="4886325" y="9686925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Spotify usa embeddings para recomendar músicas similares</a:t>
            </a:r>
            <a:endParaRPr lang="en-US" sz="675" dirty="0"/>
          </a:p>
        </p:txBody>
      </p:sp>
      <p:sp>
        <p:nvSpPr>
          <p:cNvPr id="151" name="Shape 138"/>
          <p:cNvSpPr/>
          <p:nvPr/>
        </p:nvSpPr>
        <p:spPr>
          <a:xfrm>
            <a:off x="4800600" y="9972675"/>
            <a:ext cx="3800475" cy="457200"/>
          </a:xfrm>
          <a:prstGeom prst="rect">
            <a:avLst/>
          </a:prstGeom>
          <a:solidFill>
            <a:srgbClr val="ECFDF5"/>
          </a:solidFill>
          <a:ln/>
        </p:spPr>
      </p:sp>
      <p:sp>
        <p:nvSpPr>
          <p:cNvPr id="152" name="Text 139"/>
          <p:cNvSpPr/>
          <p:nvPr/>
        </p:nvSpPr>
        <p:spPr>
          <a:xfrm>
            <a:off x="4886325" y="100584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Busca Semântica</a:t>
            </a:r>
            <a:endParaRPr lang="en-US" sz="788" dirty="0"/>
          </a:p>
        </p:txBody>
      </p:sp>
      <p:sp>
        <p:nvSpPr>
          <p:cNvPr id="153" name="Text 140"/>
          <p:cNvSpPr/>
          <p:nvPr/>
        </p:nvSpPr>
        <p:spPr>
          <a:xfrm>
            <a:off x="4886325" y="1022985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Search entende sinônimos e contexto</a:t>
            </a:r>
            <a:endParaRPr lang="en-US" sz="675" dirty="0"/>
          </a:p>
        </p:txBody>
      </p:sp>
      <p:sp>
        <p:nvSpPr>
          <p:cNvPr id="154" name="Shape 141"/>
          <p:cNvSpPr/>
          <p:nvPr/>
        </p:nvSpPr>
        <p:spPr>
          <a:xfrm>
            <a:off x="4800600" y="10515600"/>
            <a:ext cx="3800475" cy="457200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155" name="Text 142"/>
          <p:cNvSpPr/>
          <p:nvPr/>
        </p:nvSpPr>
        <p:spPr>
          <a:xfrm>
            <a:off x="4886325" y="1060132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Tradução Automática</a:t>
            </a:r>
            <a:endParaRPr lang="en-US" sz="788" dirty="0"/>
          </a:p>
        </p:txBody>
      </p:sp>
      <p:sp>
        <p:nvSpPr>
          <p:cNvPr id="156" name="Text 143"/>
          <p:cNvSpPr/>
          <p:nvPr/>
        </p:nvSpPr>
        <p:spPr>
          <a:xfrm>
            <a:off x="4886325" y="10772775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 para sistemas como Google Translate</a:t>
            </a:r>
            <a:endParaRPr lang="en-US" sz="675" dirty="0"/>
          </a:p>
        </p:txBody>
      </p:sp>
      <p:sp>
        <p:nvSpPr>
          <p:cNvPr id="157" name="Text 144"/>
          <p:cNvSpPr/>
          <p:nvPr/>
        </p:nvSpPr>
        <p:spPr>
          <a:xfrm>
            <a:off x="4886325" y="111442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de Sentimentos</a:t>
            </a:r>
            <a:endParaRPr lang="en-US" sz="788" dirty="0"/>
          </a:p>
        </p:txBody>
      </p:sp>
      <p:sp>
        <p:nvSpPr>
          <p:cNvPr id="158" name="Text 145"/>
          <p:cNvSpPr/>
          <p:nvPr/>
        </p:nvSpPr>
        <p:spPr>
          <a:xfrm>
            <a:off x="4886325" y="1131570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para classificadores mais precisos</a:t>
            </a:r>
            <a:endParaRPr lang="en-US" sz="675" dirty="0"/>
          </a:p>
        </p:txBody>
      </p:sp>
      <p:sp>
        <p:nvSpPr>
          <p:cNvPr id="159" name="Shape 146"/>
          <p:cNvSpPr/>
          <p:nvPr/>
        </p:nvSpPr>
        <p:spPr>
          <a:xfrm>
            <a:off x="4800600" y="11601450"/>
            <a:ext cx="3800475" cy="457200"/>
          </a:xfrm>
          <a:prstGeom prst="rect">
            <a:avLst/>
          </a:prstGeom>
          <a:solidFill>
            <a:srgbClr val="FEF2F2"/>
          </a:solidFill>
          <a:ln/>
        </p:spPr>
      </p:sp>
      <p:sp>
        <p:nvSpPr>
          <p:cNvPr id="160" name="Text 147"/>
          <p:cNvSpPr/>
          <p:nvPr/>
        </p:nvSpPr>
        <p:spPr>
          <a:xfrm>
            <a:off x="4886325" y="1168717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991B1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Chatbots</a:t>
            </a:r>
            <a:endParaRPr lang="en-US" sz="788" dirty="0"/>
          </a:p>
        </p:txBody>
      </p:sp>
      <p:sp>
        <p:nvSpPr>
          <p:cNvPr id="161" name="Text 148"/>
          <p:cNvSpPr/>
          <p:nvPr/>
        </p:nvSpPr>
        <p:spPr>
          <a:xfrm>
            <a:off x="4886325" y="11858625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B91C1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Compreensão de intenções e entidades</a:t>
            </a:r>
            <a:endParaRPr lang="en-US" sz="675" dirty="0"/>
          </a:p>
        </p:txBody>
      </p:sp>
      <p:sp>
        <p:nvSpPr>
          <p:cNvPr id="162" name="Shape 149"/>
          <p:cNvSpPr/>
          <p:nvPr/>
        </p:nvSpPr>
        <p:spPr>
          <a:xfrm>
            <a:off x="400050" y="12773025"/>
            <a:ext cx="8343900" cy="585788"/>
          </a:xfrm>
          <a:prstGeom prst="rect">
            <a:avLst/>
          </a:prstGeom>
          <a:solidFill>
            <a:srgbClr val="F5F3FF"/>
          </a:solidFill>
          <a:ln w="99">
            <a:solidFill>
              <a:srgbClr val="BFDBFE"/>
            </a:solidFill>
            <a:prstDash val="solid"/>
          </a:ln>
        </p:spPr>
      </p:sp>
      <p:pic>
        <p:nvPicPr>
          <p:cNvPr id="16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350" y="12994481"/>
            <a:ext cx="96441" cy="128588"/>
          </a:xfrm>
          <a:prstGeom prst="rect">
            <a:avLst/>
          </a:prstGeom>
        </p:spPr>
      </p:pic>
      <p:sp>
        <p:nvSpPr>
          <p:cNvPr id="164" name="Text 150"/>
          <p:cNvSpPr/>
          <p:nvPr/>
        </p:nvSpPr>
        <p:spPr>
          <a:xfrm>
            <a:off x="956481" y="12908756"/>
            <a:ext cx="122710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Insight Fundamental:</a:t>
            </a:r>
            <a:endParaRPr lang="en-US" sz="900" dirty="0"/>
          </a:p>
        </p:txBody>
      </p:sp>
      <p:sp>
        <p:nvSpPr>
          <p:cNvPr id="165" name="Text 151"/>
          <p:cNvSpPr/>
          <p:nvPr/>
        </p:nvSpPr>
        <p:spPr>
          <a:xfrm>
            <a:off x="2112150" y="12908756"/>
            <a:ext cx="6328972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Embeddings transformaram palavras de símbolos discretos 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em vetores contínuos, permitindo operações matemáticas com significado semântico.</a:t>
            </a:r>
            <a:endParaRPr lang="en-US" sz="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364456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71450" y="171450"/>
            <a:ext cx="8801100" cy="13301663"/>
          </a:xfrm>
          <a:prstGeom prst="rect">
            <a:avLst/>
          </a:prstGeom>
          <a:solidFill>
            <a:srgbClr val="FFFFFF">
              <a:alpha val="95000"/>
            </a:srgbClr>
          </a:solidFill>
          <a:ln w="99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3429140" y="400050"/>
            <a:ext cx="457200" cy="457200"/>
          </a:xfrm>
          <a:prstGeom prst="ellipse">
            <a:avLst/>
          </a:prstGeom>
          <a:solidFill>
            <a:srgbClr val="7C3AED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015" y="542925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000640" y="500063"/>
            <a:ext cx="178563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Futuro do PLN</a:t>
            </a:r>
            <a:endParaRPr lang="en-US" sz="1688" dirty="0"/>
          </a:p>
        </p:txBody>
      </p:sp>
      <p:sp>
        <p:nvSpPr>
          <p:cNvPr id="7" name="Text 3"/>
          <p:cNvSpPr/>
          <p:nvPr/>
        </p:nvSpPr>
        <p:spPr>
          <a:xfrm>
            <a:off x="400050" y="971550"/>
            <a:ext cx="84153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Tendências, Oportunidades e Responsabilidades</a:t>
            </a:r>
            <a:endParaRPr lang="en-US" sz="1013" dirty="0"/>
          </a:p>
        </p:txBody>
      </p:sp>
      <p:sp>
        <p:nvSpPr>
          <p:cNvPr id="8" name="Shape 4"/>
          <p:cNvSpPr/>
          <p:nvPr/>
        </p:nvSpPr>
        <p:spPr>
          <a:xfrm>
            <a:off x="4229100" y="1228725"/>
            <a:ext cx="685800" cy="28575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9" name="Shape 5"/>
          <p:cNvSpPr/>
          <p:nvPr/>
        </p:nvSpPr>
        <p:spPr>
          <a:xfrm>
            <a:off x="400050" y="1428750"/>
            <a:ext cx="8343900" cy="212883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764" y="1600200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853789" y="1571625"/>
            <a:ext cx="370785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Evolução do PLN: Onde Estamos e Para Onde Vamos</a:t>
            </a:r>
            <a:endParaRPr lang="en-US" sz="1125" dirty="0"/>
          </a:p>
        </p:txBody>
      </p:sp>
      <p:sp>
        <p:nvSpPr>
          <p:cNvPr id="12" name="Shape 7"/>
          <p:cNvSpPr/>
          <p:nvPr/>
        </p:nvSpPr>
        <p:spPr>
          <a:xfrm>
            <a:off x="542925" y="1885950"/>
            <a:ext cx="2571750" cy="1528763"/>
          </a:xfrm>
          <a:prstGeom prst="rect">
            <a:avLst/>
          </a:prstGeom>
          <a:solidFill>
            <a:srgbClr val="F9FAFB"/>
          </a:solidFill>
          <a:ln w="99">
            <a:solidFill>
              <a:srgbClr val="E5E7EB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075" y="2000250"/>
            <a:ext cx="171450" cy="17145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57225" y="2228850"/>
            <a:ext cx="24145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PASSADO (2010-2017)</a:t>
            </a:r>
            <a:endParaRPr lang="en-US" sz="900" dirty="0"/>
          </a:p>
        </p:txBody>
      </p:sp>
      <p:sp>
        <p:nvSpPr>
          <p:cNvPr id="15" name="Text 9"/>
          <p:cNvSpPr/>
          <p:nvPr/>
        </p:nvSpPr>
        <p:spPr>
          <a:xfrm>
            <a:off x="657225" y="2457450"/>
            <a:ext cx="24145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Regras e estatística</a:t>
            </a:r>
            <a:endParaRPr lang="en-US" sz="788" dirty="0"/>
          </a:p>
        </p:txBody>
      </p:sp>
      <p:sp>
        <p:nvSpPr>
          <p:cNvPr id="16" name="Text 10"/>
          <p:cNvSpPr/>
          <p:nvPr/>
        </p:nvSpPr>
        <p:spPr>
          <a:xfrm>
            <a:off x="657225" y="2628900"/>
            <a:ext cx="24145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RNNs e LSTMs</a:t>
            </a:r>
            <a:endParaRPr lang="en-US" sz="788" dirty="0"/>
          </a:p>
        </p:txBody>
      </p:sp>
      <p:sp>
        <p:nvSpPr>
          <p:cNvPr id="17" name="Text 11"/>
          <p:cNvSpPr/>
          <p:nvPr/>
        </p:nvSpPr>
        <p:spPr>
          <a:xfrm>
            <a:off x="657225" y="2800350"/>
            <a:ext cx="24145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Tarefas específicas</a:t>
            </a:r>
            <a:endParaRPr lang="en-US" sz="788" dirty="0"/>
          </a:p>
        </p:txBody>
      </p:sp>
      <p:sp>
        <p:nvSpPr>
          <p:cNvPr id="18" name="Text 12"/>
          <p:cNvSpPr/>
          <p:nvPr/>
        </p:nvSpPr>
        <p:spPr>
          <a:xfrm>
            <a:off x="657225" y="2971800"/>
            <a:ext cx="24145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Datasets pequenos</a:t>
            </a:r>
            <a:endParaRPr lang="en-US" sz="788" dirty="0"/>
          </a:p>
        </p:txBody>
      </p:sp>
      <p:sp>
        <p:nvSpPr>
          <p:cNvPr id="19" name="Text 13"/>
          <p:cNvSpPr/>
          <p:nvPr/>
        </p:nvSpPr>
        <p:spPr>
          <a:xfrm>
            <a:off x="657225" y="3143250"/>
            <a:ext cx="24145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Performance limitada</a:t>
            </a:r>
            <a:endParaRPr lang="en-US" sz="788" dirty="0"/>
          </a:p>
        </p:txBody>
      </p:sp>
      <p:sp>
        <p:nvSpPr>
          <p:cNvPr id="20" name="Shape 14"/>
          <p:cNvSpPr/>
          <p:nvPr/>
        </p:nvSpPr>
        <p:spPr>
          <a:xfrm>
            <a:off x="3286125" y="1885950"/>
            <a:ext cx="2571750" cy="1528763"/>
          </a:xfrm>
          <a:prstGeom prst="rect">
            <a:avLst/>
          </a:prstGeom>
          <a:solidFill>
            <a:srgbClr val="EFF6FF"/>
          </a:solidFill>
          <a:ln w="99">
            <a:solidFill>
              <a:srgbClr val="BFDBFE"/>
            </a:solidFill>
            <a:prstDash val="solid"/>
          </a:ln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275" y="2000250"/>
            <a:ext cx="171450" cy="17145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3400425" y="2228850"/>
            <a:ext cx="24145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 (2017-2024)</a:t>
            </a:r>
            <a:endParaRPr lang="en-US" sz="900" dirty="0"/>
          </a:p>
        </p:txBody>
      </p:sp>
      <p:sp>
        <p:nvSpPr>
          <p:cNvPr id="23" name="Text 16"/>
          <p:cNvSpPr/>
          <p:nvPr/>
        </p:nvSpPr>
        <p:spPr>
          <a:xfrm>
            <a:off x="3400425" y="2457450"/>
            <a:ext cx="24145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Transformers dominantes</a:t>
            </a:r>
            <a:endParaRPr lang="en-US" sz="788" dirty="0"/>
          </a:p>
        </p:txBody>
      </p:sp>
      <p:sp>
        <p:nvSpPr>
          <p:cNvPr id="24" name="Text 17"/>
          <p:cNvSpPr/>
          <p:nvPr/>
        </p:nvSpPr>
        <p:spPr>
          <a:xfrm>
            <a:off x="3400425" y="2628900"/>
            <a:ext cx="24145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LLMs massivos</a:t>
            </a:r>
            <a:endParaRPr lang="en-US" sz="788" dirty="0"/>
          </a:p>
        </p:txBody>
      </p:sp>
      <p:sp>
        <p:nvSpPr>
          <p:cNvPr id="25" name="Text 18"/>
          <p:cNvSpPr/>
          <p:nvPr/>
        </p:nvSpPr>
        <p:spPr>
          <a:xfrm>
            <a:off x="3400425" y="2800350"/>
            <a:ext cx="24145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Transfer learning</a:t>
            </a:r>
            <a:endParaRPr lang="en-US" sz="788" dirty="0"/>
          </a:p>
        </p:txBody>
      </p:sp>
      <p:sp>
        <p:nvSpPr>
          <p:cNvPr id="26" name="Text 19"/>
          <p:cNvSpPr/>
          <p:nvPr/>
        </p:nvSpPr>
        <p:spPr>
          <a:xfrm>
            <a:off x="3400425" y="2971800"/>
            <a:ext cx="24145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IA generativa mainstream</a:t>
            </a:r>
            <a:endParaRPr lang="en-US" sz="788" dirty="0"/>
          </a:p>
        </p:txBody>
      </p:sp>
      <p:sp>
        <p:nvSpPr>
          <p:cNvPr id="27" name="Text 20"/>
          <p:cNvSpPr/>
          <p:nvPr/>
        </p:nvSpPr>
        <p:spPr>
          <a:xfrm>
            <a:off x="3400425" y="3143250"/>
            <a:ext cx="24145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Performance humana</a:t>
            </a:r>
            <a:endParaRPr lang="en-US" sz="788" dirty="0"/>
          </a:p>
        </p:txBody>
      </p:sp>
      <p:sp>
        <p:nvSpPr>
          <p:cNvPr id="28" name="Shape 21"/>
          <p:cNvSpPr/>
          <p:nvPr/>
        </p:nvSpPr>
        <p:spPr>
          <a:xfrm>
            <a:off x="6029325" y="1885950"/>
            <a:ext cx="2571750" cy="1514475"/>
          </a:xfrm>
          <a:prstGeom prst="rect">
            <a:avLst/>
          </a:prstGeom>
          <a:solidFill>
            <a:srgbClr val="F5F3FF"/>
          </a:solidFill>
          <a:ln w="99">
            <a:solidFill>
              <a:srgbClr val="DDD6FE"/>
            </a:solidFill>
            <a:prstDash val="solid"/>
          </a:ln>
        </p:spPr>
      </p:sp>
      <p:sp>
        <p:nvSpPr>
          <p:cNvPr id="29" name="Text 22"/>
          <p:cNvSpPr/>
          <p:nvPr/>
        </p:nvSpPr>
        <p:spPr>
          <a:xfrm>
            <a:off x="6143625" y="2171700"/>
            <a:ext cx="24145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FUTURO (2024+)</a:t>
            </a:r>
            <a:endParaRPr lang="en-US" sz="900" dirty="0"/>
          </a:p>
        </p:txBody>
      </p:sp>
      <p:sp>
        <p:nvSpPr>
          <p:cNvPr id="30" name="Text 23"/>
          <p:cNvSpPr/>
          <p:nvPr/>
        </p:nvSpPr>
        <p:spPr>
          <a:xfrm>
            <a:off x="6143625" y="2400300"/>
            <a:ext cx="24145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7C3AE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Modelos multimodais</a:t>
            </a:r>
            <a:endParaRPr lang="en-US" sz="788" dirty="0"/>
          </a:p>
        </p:txBody>
      </p:sp>
      <p:sp>
        <p:nvSpPr>
          <p:cNvPr id="31" name="Text 24"/>
          <p:cNvSpPr/>
          <p:nvPr/>
        </p:nvSpPr>
        <p:spPr>
          <a:xfrm>
            <a:off x="6143625" y="2571750"/>
            <a:ext cx="24145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7C3AE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AGI emergente</a:t>
            </a:r>
            <a:endParaRPr lang="en-US" sz="788" dirty="0"/>
          </a:p>
        </p:txBody>
      </p:sp>
      <p:sp>
        <p:nvSpPr>
          <p:cNvPr id="32" name="Text 25"/>
          <p:cNvSpPr/>
          <p:nvPr/>
        </p:nvSpPr>
        <p:spPr>
          <a:xfrm>
            <a:off x="6143625" y="2743200"/>
            <a:ext cx="24145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7C3AE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Eficiência energética</a:t>
            </a:r>
            <a:endParaRPr lang="en-US" sz="788" dirty="0"/>
          </a:p>
        </p:txBody>
      </p:sp>
      <p:sp>
        <p:nvSpPr>
          <p:cNvPr id="33" name="Text 26"/>
          <p:cNvSpPr/>
          <p:nvPr/>
        </p:nvSpPr>
        <p:spPr>
          <a:xfrm>
            <a:off x="6143625" y="2914650"/>
            <a:ext cx="24145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7C3AE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IA personalizada</a:t>
            </a:r>
            <a:endParaRPr lang="en-US" sz="788" dirty="0"/>
          </a:p>
        </p:txBody>
      </p:sp>
      <p:sp>
        <p:nvSpPr>
          <p:cNvPr id="34" name="Text 27"/>
          <p:cNvSpPr/>
          <p:nvPr/>
        </p:nvSpPr>
        <p:spPr>
          <a:xfrm>
            <a:off x="6143625" y="3086100"/>
            <a:ext cx="24145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7C3AE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Performance super-humana</a:t>
            </a:r>
            <a:endParaRPr lang="en-US" sz="788" dirty="0"/>
          </a:p>
        </p:txBody>
      </p:sp>
      <p:sp>
        <p:nvSpPr>
          <p:cNvPr id="35" name="Shape 28"/>
          <p:cNvSpPr/>
          <p:nvPr/>
        </p:nvSpPr>
        <p:spPr>
          <a:xfrm>
            <a:off x="400050" y="3714750"/>
            <a:ext cx="2666991" cy="28003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25" y="3871913"/>
            <a:ext cx="192881" cy="171450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821531" y="3857625"/>
            <a:ext cx="9096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IA Multimodal</a:t>
            </a:r>
            <a:endParaRPr lang="en-US" sz="1013" dirty="0"/>
          </a:p>
        </p:txBody>
      </p:sp>
      <p:sp>
        <p:nvSpPr>
          <p:cNvPr id="38" name="Shape 30"/>
          <p:cNvSpPr/>
          <p:nvPr/>
        </p:nvSpPr>
        <p:spPr>
          <a:xfrm>
            <a:off x="542925" y="4171950"/>
            <a:ext cx="2381241" cy="4572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39" name="Text 31"/>
          <p:cNvSpPr/>
          <p:nvPr/>
        </p:nvSpPr>
        <p:spPr>
          <a:xfrm>
            <a:off x="628650" y="4257675"/>
            <a:ext cx="22812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Visão + Linguagem</a:t>
            </a:r>
            <a:endParaRPr lang="en-US" sz="788" dirty="0"/>
          </a:p>
        </p:txBody>
      </p:sp>
      <p:sp>
        <p:nvSpPr>
          <p:cNvPr id="40" name="Text 32"/>
          <p:cNvSpPr/>
          <p:nvPr/>
        </p:nvSpPr>
        <p:spPr>
          <a:xfrm>
            <a:off x="628650" y="4429125"/>
            <a:ext cx="228122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GPT-4V, DALL-E, Midjourney integram texto e imagem</a:t>
            </a:r>
            <a:endParaRPr lang="en-US" sz="675" dirty="0"/>
          </a:p>
        </p:txBody>
      </p:sp>
      <p:sp>
        <p:nvSpPr>
          <p:cNvPr id="41" name="Shape 33"/>
          <p:cNvSpPr/>
          <p:nvPr/>
        </p:nvSpPr>
        <p:spPr>
          <a:xfrm>
            <a:off x="542925" y="4714875"/>
            <a:ext cx="2381241" cy="457200"/>
          </a:xfrm>
          <a:prstGeom prst="rect">
            <a:avLst/>
          </a:prstGeom>
          <a:solidFill>
            <a:srgbClr val="ECFDF5"/>
          </a:solidFill>
          <a:ln/>
        </p:spPr>
      </p:sp>
      <p:sp>
        <p:nvSpPr>
          <p:cNvPr id="42" name="Text 34"/>
          <p:cNvSpPr/>
          <p:nvPr/>
        </p:nvSpPr>
        <p:spPr>
          <a:xfrm>
            <a:off x="628650" y="4800600"/>
            <a:ext cx="22812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Áudio + Texto</a:t>
            </a:r>
            <a:endParaRPr lang="en-US" sz="788" dirty="0"/>
          </a:p>
        </p:txBody>
      </p:sp>
      <p:sp>
        <p:nvSpPr>
          <p:cNvPr id="43" name="Text 35"/>
          <p:cNvSpPr/>
          <p:nvPr/>
        </p:nvSpPr>
        <p:spPr>
          <a:xfrm>
            <a:off x="628650" y="4972050"/>
            <a:ext cx="228122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Whisper, ElevenLabs, síntese de voz natural</a:t>
            </a:r>
            <a:endParaRPr lang="en-US" sz="675" dirty="0"/>
          </a:p>
        </p:txBody>
      </p:sp>
      <p:sp>
        <p:nvSpPr>
          <p:cNvPr id="44" name="Shape 36"/>
          <p:cNvSpPr/>
          <p:nvPr/>
        </p:nvSpPr>
        <p:spPr>
          <a:xfrm>
            <a:off x="542925" y="5257800"/>
            <a:ext cx="2381241" cy="457200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45" name="Text 37"/>
          <p:cNvSpPr/>
          <p:nvPr/>
        </p:nvSpPr>
        <p:spPr>
          <a:xfrm>
            <a:off x="628650" y="5343525"/>
            <a:ext cx="22812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Vídeo + Linguagem</a:t>
            </a:r>
            <a:endParaRPr lang="en-US" sz="788" dirty="0"/>
          </a:p>
        </p:txBody>
      </p:sp>
      <p:sp>
        <p:nvSpPr>
          <p:cNvPr id="46" name="Text 38"/>
          <p:cNvSpPr/>
          <p:nvPr/>
        </p:nvSpPr>
        <p:spPr>
          <a:xfrm>
            <a:off x="628650" y="5514975"/>
            <a:ext cx="228122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Sora, RunwayML, geração de vídeo a partir de texto</a:t>
            </a:r>
            <a:endParaRPr lang="en-US" sz="675" dirty="0"/>
          </a:p>
        </p:txBody>
      </p:sp>
      <p:sp>
        <p:nvSpPr>
          <p:cNvPr id="47" name="Text 39"/>
          <p:cNvSpPr/>
          <p:nvPr/>
        </p:nvSpPr>
        <p:spPr>
          <a:xfrm>
            <a:off x="628650" y="5886450"/>
            <a:ext cx="22812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Futuro Próximo</a:t>
            </a:r>
            <a:endParaRPr lang="en-US" sz="788" dirty="0"/>
          </a:p>
        </p:txBody>
      </p:sp>
      <p:sp>
        <p:nvSpPr>
          <p:cNvPr id="48" name="Text 40"/>
          <p:cNvSpPr/>
          <p:nvPr/>
        </p:nvSpPr>
        <p:spPr>
          <a:xfrm>
            <a:off x="628650" y="6057900"/>
            <a:ext cx="228122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Modelos que "veem", "ouvem" e "falam" como humanos</a:t>
            </a:r>
            <a:endParaRPr lang="en-US" sz="675" dirty="0"/>
          </a:p>
        </p:txBody>
      </p:sp>
      <p:sp>
        <p:nvSpPr>
          <p:cNvPr id="49" name="Shape 41"/>
          <p:cNvSpPr/>
          <p:nvPr/>
        </p:nvSpPr>
        <p:spPr>
          <a:xfrm>
            <a:off x="3238491" y="3714750"/>
            <a:ext cx="2666991" cy="28003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5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66" y="3871913"/>
            <a:ext cx="171450" cy="171450"/>
          </a:xfrm>
          <a:prstGeom prst="rect">
            <a:avLst/>
          </a:prstGeom>
        </p:spPr>
      </p:pic>
      <p:sp>
        <p:nvSpPr>
          <p:cNvPr id="51" name="Text 42"/>
          <p:cNvSpPr/>
          <p:nvPr/>
        </p:nvSpPr>
        <p:spPr>
          <a:xfrm>
            <a:off x="3638541" y="3857625"/>
            <a:ext cx="184367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Eficiência e Sustentabilidade</a:t>
            </a:r>
            <a:endParaRPr lang="en-US" sz="1013" dirty="0"/>
          </a:p>
        </p:txBody>
      </p:sp>
      <p:sp>
        <p:nvSpPr>
          <p:cNvPr id="52" name="Shape 43"/>
          <p:cNvSpPr/>
          <p:nvPr/>
        </p:nvSpPr>
        <p:spPr>
          <a:xfrm>
            <a:off x="3381366" y="4171950"/>
            <a:ext cx="2381241" cy="457200"/>
          </a:xfrm>
          <a:prstGeom prst="rect">
            <a:avLst/>
          </a:prstGeom>
          <a:solidFill>
            <a:srgbClr val="ECFDF5"/>
          </a:solidFill>
          <a:ln/>
        </p:spPr>
      </p:sp>
      <p:sp>
        <p:nvSpPr>
          <p:cNvPr id="53" name="Text 44"/>
          <p:cNvSpPr/>
          <p:nvPr/>
        </p:nvSpPr>
        <p:spPr>
          <a:xfrm>
            <a:off x="3467091" y="4257675"/>
            <a:ext cx="22812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Modelos Menores</a:t>
            </a:r>
            <a:endParaRPr lang="en-US" sz="788" dirty="0"/>
          </a:p>
        </p:txBody>
      </p:sp>
      <p:sp>
        <p:nvSpPr>
          <p:cNvPr id="54" name="Text 45"/>
          <p:cNvSpPr/>
          <p:nvPr/>
        </p:nvSpPr>
        <p:spPr>
          <a:xfrm>
            <a:off x="3467091" y="4429125"/>
            <a:ext cx="228122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Distillation, pruning, quantização para edge computing</a:t>
            </a:r>
            <a:endParaRPr lang="en-US" sz="675" dirty="0"/>
          </a:p>
        </p:txBody>
      </p:sp>
      <p:sp>
        <p:nvSpPr>
          <p:cNvPr id="55" name="Shape 46"/>
          <p:cNvSpPr/>
          <p:nvPr/>
        </p:nvSpPr>
        <p:spPr>
          <a:xfrm>
            <a:off x="3381366" y="4714875"/>
            <a:ext cx="2381241" cy="4572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56" name="Text 47"/>
          <p:cNvSpPr/>
          <p:nvPr/>
        </p:nvSpPr>
        <p:spPr>
          <a:xfrm>
            <a:off x="3467091" y="4800600"/>
            <a:ext cx="22812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Arquiteturas Eficientes</a:t>
            </a:r>
            <a:endParaRPr lang="en-US" sz="788" dirty="0"/>
          </a:p>
        </p:txBody>
      </p:sp>
      <p:sp>
        <p:nvSpPr>
          <p:cNvPr id="57" name="Text 48"/>
          <p:cNvSpPr/>
          <p:nvPr/>
        </p:nvSpPr>
        <p:spPr>
          <a:xfrm>
            <a:off x="3467091" y="4972050"/>
            <a:ext cx="228122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Mamba, RetNet, alternativas aos Transformers</a:t>
            </a:r>
            <a:endParaRPr lang="en-US" sz="675" dirty="0"/>
          </a:p>
        </p:txBody>
      </p:sp>
      <p:sp>
        <p:nvSpPr>
          <p:cNvPr id="58" name="Shape 49"/>
          <p:cNvSpPr/>
          <p:nvPr/>
        </p:nvSpPr>
        <p:spPr>
          <a:xfrm>
            <a:off x="3381366" y="5257800"/>
            <a:ext cx="2381241" cy="457200"/>
          </a:xfrm>
          <a:prstGeom prst="rect">
            <a:avLst/>
          </a:prstGeom>
          <a:solidFill>
            <a:srgbClr val="FFFBEB"/>
          </a:solidFill>
          <a:ln/>
        </p:spPr>
      </p:sp>
      <p:sp>
        <p:nvSpPr>
          <p:cNvPr id="59" name="Text 50"/>
          <p:cNvSpPr/>
          <p:nvPr/>
        </p:nvSpPr>
        <p:spPr>
          <a:xfrm>
            <a:off x="3467091" y="5343525"/>
            <a:ext cx="22812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9240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Hardware Especializado</a:t>
            </a:r>
            <a:endParaRPr lang="en-US" sz="788" dirty="0"/>
          </a:p>
        </p:txBody>
      </p:sp>
      <p:sp>
        <p:nvSpPr>
          <p:cNvPr id="60" name="Text 51"/>
          <p:cNvSpPr/>
          <p:nvPr/>
        </p:nvSpPr>
        <p:spPr>
          <a:xfrm>
            <a:off x="3467091" y="5514975"/>
            <a:ext cx="228122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B4530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TPUs, neuromorphic chips, computação quântica</a:t>
            </a:r>
            <a:endParaRPr lang="en-US" sz="675" dirty="0"/>
          </a:p>
        </p:txBody>
      </p:sp>
      <p:sp>
        <p:nvSpPr>
          <p:cNvPr id="61" name="Shape 52"/>
          <p:cNvSpPr/>
          <p:nvPr/>
        </p:nvSpPr>
        <p:spPr>
          <a:xfrm>
            <a:off x="3381366" y="5800725"/>
            <a:ext cx="2381241" cy="457200"/>
          </a:xfrm>
          <a:prstGeom prst="rect">
            <a:avLst/>
          </a:prstGeom>
          <a:solidFill>
            <a:srgbClr val="FEF2F2"/>
          </a:solidFill>
          <a:ln/>
        </p:spPr>
      </p:sp>
      <p:sp>
        <p:nvSpPr>
          <p:cNvPr id="62" name="Text 53"/>
          <p:cNvSpPr/>
          <p:nvPr/>
        </p:nvSpPr>
        <p:spPr>
          <a:xfrm>
            <a:off x="3467091" y="5886450"/>
            <a:ext cx="22812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991B1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Pegada de Carbono</a:t>
            </a:r>
            <a:endParaRPr lang="en-US" sz="788" dirty="0"/>
          </a:p>
        </p:txBody>
      </p:sp>
      <p:sp>
        <p:nvSpPr>
          <p:cNvPr id="63" name="Text 54"/>
          <p:cNvSpPr/>
          <p:nvPr/>
        </p:nvSpPr>
        <p:spPr>
          <a:xfrm>
            <a:off x="3467091" y="6057900"/>
            <a:ext cx="228122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B91C1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Treinamento sustentável, energia renovável</a:t>
            </a:r>
            <a:endParaRPr lang="en-US" sz="675" dirty="0"/>
          </a:p>
        </p:txBody>
      </p:sp>
      <p:sp>
        <p:nvSpPr>
          <p:cNvPr id="64" name="Shape 55"/>
          <p:cNvSpPr/>
          <p:nvPr/>
        </p:nvSpPr>
        <p:spPr>
          <a:xfrm>
            <a:off x="6076931" y="3714750"/>
            <a:ext cx="2667019" cy="28003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6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9806" y="3871913"/>
            <a:ext cx="214313" cy="171450"/>
          </a:xfrm>
          <a:prstGeom prst="rect">
            <a:avLst/>
          </a:prstGeom>
        </p:spPr>
      </p:pic>
      <p:sp>
        <p:nvSpPr>
          <p:cNvPr id="66" name="Text 56"/>
          <p:cNvSpPr/>
          <p:nvPr/>
        </p:nvSpPr>
        <p:spPr>
          <a:xfrm>
            <a:off x="6519844" y="3857625"/>
            <a:ext cx="165324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Personalização e Agentes</a:t>
            </a:r>
            <a:endParaRPr lang="en-US" sz="1013" dirty="0"/>
          </a:p>
        </p:txBody>
      </p:sp>
      <p:sp>
        <p:nvSpPr>
          <p:cNvPr id="67" name="Shape 57"/>
          <p:cNvSpPr/>
          <p:nvPr/>
        </p:nvSpPr>
        <p:spPr>
          <a:xfrm>
            <a:off x="6219806" y="4171950"/>
            <a:ext cx="2381269" cy="457200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68" name="Text 58"/>
          <p:cNvSpPr/>
          <p:nvPr/>
        </p:nvSpPr>
        <p:spPr>
          <a:xfrm>
            <a:off x="6305531" y="4257675"/>
            <a:ext cx="228125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IA Pessoal</a:t>
            </a:r>
            <a:endParaRPr lang="en-US" sz="788" dirty="0"/>
          </a:p>
        </p:txBody>
      </p:sp>
      <p:sp>
        <p:nvSpPr>
          <p:cNvPr id="69" name="Text 59"/>
          <p:cNvSpPr/>
          <p:nvPr/>
        </p:nvSpPr>
        <p:spPr>
          <a:xfrm>
            <a:off x="6305531" y="4429125"/>
            <a:ext cx="228125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Assistentes que conhecem seu contexto e preferências</a:t>
            </a:r>
            <a:endParaRPr lang="en-US" sz="675" dirty="0"/>
          </a:p>
        </p:txBody>
      </p:sp>
      <p:sp>
        <p:nvSpPr>
          <p:cNvPr id="70" name="Text 60"/>
          <p:cNvSpPr/>
          <p:nvPr/>
        </p:nvSpPr>
        <p:spPr>
          <a:xfrm>
            <a:off x="6305531" y="4800600"/>
            <a:ext cx="228125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Agentes Autônomos</a:t>
            </a:r>
            <a:endParaRPr lang="en-US" sz="788" dirty="0"/>
          </a:p>
        </p:txBody>
      </p:sp>
      <p:sp>
        <p:nvSpPr>
          <p:cNvPr id="71" name="Text 61"/>
          <p:cNvSpPr/>
          <p:nvPr/>
        </p:nvSpPr>
        <p:spPr>
          <a:xfrm>
            <a:off x="6305531" y="4972050"/>
            <a:ext cx="22812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AutoGPT, LangChain, agentes que executam tarefas complexas</a:t>
            </a:r>
            <a:endParaRPr lang="en-US" sz="675" dirty="0"/>
          </a:p>
        </p:txBody>
      </p:sp>
      <p:sp>
        <p:nvSpPr>
          <p:cNvPr id="72" name="Shape 62"/>
          <p:cNvSpPr/>
          <p:nvPr/>
        </p:nvSpPr>
        <p:spPr>
          <a:xfrm>
            <a:off x="6219806" y="5372100"/>
            <a:ext cx="2381269" cy="4572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73" name="Text 63"/>
          <p:cNvSpPr/>
          <p:nvPr/>
        </p:nvSpPr>
        <p:spPr>
          <a:xfrm>
            <a:off x="6305531" y="5457825"/>
            <a:ext cx="228125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Colaboração Humano-IA</a:t>
            </a:r>
            <a:endParaRPr lang="en-US" sz="788" dirty="0"/>
          </a:p>
        </p:txBody>
      </p:sp>
      <p:sp>
        <p:nvSpPr>
          <p:cNvPr id="74" name="Text 64"/>
          <p:cNvSpPr/>
          <p:nvPr/>
        </p:nvSpPr>
        <p:spPr>
          <a:xfrm>
            <a:off x="6305531" y="5629275"/>
            <a:ext cx="228125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Copilots em todas as profissões</a:t>
            </a:r>
            <a:endParaRPr lang="en-US" sz="675" dirty="0"/>
          </a:p>
        </p:txBody>
      </p:sp>
      <p:sp>
        <p:nvSpPr>
          <p:cNvPr id="75" name="Shape 65"/>
          <p:cNvSpPr/>
          <p:nvPr/>
        </p:nvSpPr>
        <p:spPr>
          <a:xfrm>
            <a:off x="6219806" y="5915025"/>
            <a:ext cx="2381269" cy="457200"/>
          </a:xfrm>
          <a:prstGeom prst="rect">
            <a:avLst/>
          </a:prstGeom>
          <a:solidFill>
            <a:srgbClr val="ECFDF5"/>
          </a:solidFill>
          <a:ln/>
        </p:spPr>
      </p:sp>
      <p:sp>
        <p:nvSpPr>
          <p:cNvPr id="76" name="Text 66"/>
          <p:cNvSpPr/>
          <p:nvPr/>
        </p:nvSpPr>
        <p:spPr>
          <a:xfrm>
            <a:off x="6305531" y="6000750"/>
            <a:ext cx="228125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Interfaces Naturais</a:t>
            </a:r>
            <a:endParaRPr lang="en-US" sz="788" dirty="0"/>
          </a:p>
        </p:txBody>
      </p:sp>
      <p:sp>
        <p:nvSpPr>
          <p:cNvPr id="77" name="Text 67"/>
          <p:cNvSpPr/>
          <p:nvPr/>
        </p:nvSpPr>
        <p:spPr>
          <a:xfrm>
            <a:off x="6305531" y="6172200"/>
            <a:ext cx="228125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Conversação como interface universal</a:t>
            </a:r>
            <a:endParaRPr lang="en-US" sz="675" dirty="0"/>
          </a:p>
        </p:txBody>
      </p:sp>
      <p:sp>
        <p:nvSpPr>
          <p:cNvPr id="78" name="Shape 68"/>
          <p:cNvSpPr/>
          <p:nvPr/>
        </p:nvSpPr>
        <p:spPr>
          <a:xfrm>
            <a:off x="400050" y="6686550"/>
            <a:ext cx="8343900" cy="15144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7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9882" y="6858000"/>
            <a:ext cx="178594" cy="142875"/>
          </a:xfrm>
          <a:prstGeom prst="rect">
            <a:avLst/>
          </a:prstGeom>
        </p:spPr>
      </p:pic>
      <p:sp>
        <p:nvSpPr>
          <p:cNvPr id="80" name="Text 69"/>
          <p:cNvSpPr/>
          <p:nvPr/>
        </p:nvSpPr>
        <p:spPr>
          <a:xfrm>
            <a:off x="3395625" y="6829425"/>
            <a:ext cx="265993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Ética e Responsabilidade na Era da IA</a:t>
            </a:r>
            <a:endParaRPr lang="en-US" sz="1125" dirty="0"/>
          </a:p>
        </p:txBody>
      </p:sp>
      <p:sp>
        <p:nvSpPr>
          <p:cNvPr id="81" name="Shape 70"/>
          <p:cNvSpPr/>
          <p:nvPr/>
        </p:nvSpPr>
        <p:spPr>
          <a:xfrm>
            <a:off x="542925" y="7143750"/>
            <a:ext cx="1928813" cy="914400"/>
          </a:xfrm>
          <a:prstGeom prst="rect">
            <a:avLst/>
          </a:prstGeom>
          <a:solidFill>
            <a:srgbClr val="FEF2F2"/>
          </a:solidFill>
          <a:ln/>
        </p:spPr>
      </p:sp>
      <p:sp>
        <p:nvSpPr>
          <p:cNvPr id="82" name="Text 71"/>
          <p:cNvSpPr/>
          <p:nvPr/>
        </p:nvSpPr>
        <p:spPr>
          <a:xfrm>
            <a:off x="628650" y="7229475"/>
            <a:ext cx="18288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991B1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Viés e Fairness</a:t>
            </a:r>
            <a:endParaRPr lang="en-US" sz="788" dirty="0"/>
          </a:p>
        </p:txBody>
      </p:sp>
      <p:sp>
        <p:nvSpPr>
          <p:cNvPr id="83" name="Text 72"/>
          <p:cNvSpPr/>
          <p:nvPr/>
        </p:nvSpPr>
        <p:spPr>
          <a:xfrm>
            <a:off x="628650" y="7429500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B91C1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Datasets representativos</a:t>
            </a:r>
            <a:endParaRPr lang="en-US" sz="675" dirty="0"/>
          </a:p>
        </p:txBody>
      </p:sp>
      <p:sp>
        <p:nvSpPr>
          <p:cNvPr id="84" name="Text 73"/>
          <p:cNvSpPr/>
          <p:nvPr/>
        </p:nvSpPr>
        <p:spPr>
          <a:xfrm>
            <a:off x="628650" y="7572375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B91C1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Auditoria de modelos</a:t>
            </a:r>
            <a:endParaRPr lang="en-US" sz="675" dirty="0"/>
          </a:p>
        </p:txBody>
      </p:sp>
      <p:sp>
        <p:nvSpPr>
          <p:cNvPr id="85" name="Text 74"/>
          <p:cNvSpPr/>
          <p:nvPr/>
        </p:nvSpPr>
        <p:spPr>
          <a:xfrm>
            <a:off x="628650" y="7715250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B91C1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Métricas de fairness</a:t>
            </a:r>
            <a:endParaRPr lang="en-US" sz="675" dirty="0"/>
          </a:p>
        </p:txBody>
      </p:sp>
      <p:sp>
        <p:nvSpPr>
          <p:cNvPr id="86" name="Text 75"/>
          <p:cNvSpPr/>
          <p:nvPr/>
        </p:nvSpPr>
        <p:spPr>
          <a:xfrm>
            <a:off x="628650" y="7858125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B91C1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Inclusão e diversidade</a:t>
            </a:r>
            <a:endParaRPr lang="en-US" sz="675" dirty="0"/>
          </a:p>
        </p:txBody>
      </p:sp>
      <p:sp>
        <p:nvSpPr>
          <p:cNvPr id="87" name="Text 76"/>
          <p:cNvSpPr/>
          <p:nvPr/>
        </p:nvSpPr>
        <p:spPr>
          <a:xfrm>
            <a:off x="2671763" y="7229475"/>
            <a:ext cx="18288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Transparência</a:t>
            </a:r>
            <a:endParaRPr lang="en-US" sz="788" dirty="0"/>
          </a:p>
        </p:txBody>
      </p:sp>
      <p:sp>
        <p:nvSpPr>
          <p:cNvPr id="88" name="Text 77"/>
          <p:cNvSpPr/>
          <p:nvPr/>
        </p:nvSpPr>
        <p:spPr>
          <a:xfrm>
            <a:off x="2671763" y="7429500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Explicabilidade (XAI)</a:t>
            </a:r>
            <a:endParaRPr lang="en-US" sz="675" dirty="0"/>
          </a:p>
        </p:txBody>
      </p:sp>
      <p:sp>
        <p:nvSpPr>
          <p:cNvPr id="89" name="Text 78"/>
          <p:cNvSpPr/>
          <p:nvPr/>
        </p:nvSpPr>
        <p:spPr>
          <a:xfrm>
            <a:off x="2671763" y="7572375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Documentação de modelos</a:t>
            </a:r>
            <a:endParaRPr lang="en-US" sz="675" dirty="0"/>
          </a:p>
        </p:txBody>
      </p:sp>
      <p:sp>
        <p:nvSpPr>
          <p:cNvPr id="90" name="Text 79"/>
          <p:cNvSpPr/>
          <p:nvPr/>
        </p:nvSpPr>
        <p:spPr>
          <a:xfrm>
            <a:off x="2671763" y="7715250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Rastreabilidade de dados</a:t>
            </a:r>
            <a:endParaRPr lang="en-US" sz="675" dirty="0"/>
          </a:p>
        </p:txBody>
      </p:sp>
      <p:sp>
        <p:nvSpPr>
          <p:cNvPr id="91" name="Text 80"/>
          <p:cNvSpPr/>
          <p:nvPr/>
        </p:nvSpPr>
        <p:spPr>
          <a:xfrm>
            <a:off x="2671763" y="7858125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Comunicação clara</a:t>
            </a:r>
            <a:endParaRPr lang="en-US" sz="675" dirty="0"/>
          </a:p>
        </p:txBody>
      </p:sp>
      <p:sp>
        <p:nvSpPr>
          <p:cNvPr id="92" name="Shape 81"/>
          <p:cNvSpPr/>
          <p:nvPr/>
        </p:nvSpPr>
        <p:spPr>
          <a:xfrm>
            <a:off x="4629150" y="7143750"/>
            <a:ext cx="1928813" cy="914400"/>
          </a:xfrm>
          <a:prstGeom prst="rect">
            <a:avLst/>
          </a:prstGeom>
          <a:solidFill>
            <a:srgbClr val="FFFBEB"/>
          </a:solidFill>
          <a:ln/>
        </p:spPr>
      </p:sp>
      <p:sp>
        <p:nvSpPr>
          <p:cNvPr id="93" name="Text 82"/>
          <p:cNvSpPr/>
          <p:nvPr/>
        </p:nvSpPr>
        <p:spPr>
          <a:xfrm>
            <a:off x="4714875" y="7229475"/>
            <a:ext cx="18288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9240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Privacidade</a:t>
            </a:r>
            <a:endParaRPr lang="en-US" sz="788" dirty="0"/>
          </a:p>
        </p:txBody>
      </p:sp>
      <p:sp>
        <p:nvSpPr>
          <p:cNvPr id="94" name="Text 83"/>
          <p:cNvSpPr/>
          <p:nvPr/>
        </p:nvSpPr>
        <p:spPr>
          <a:xfrm>
            <a:off x="4714875" y="7429500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B4530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Federated learning</a:t>
            </a:r>
            <a:endParaRPr lang="en-US" sz="675" dirty="0"/>
          </a:p>
        </p:txBody>
      </p:sp>
      <p:sp>
        <p:nvSpPr>
          <p:cNvPr id="95" name="Text 84"/>
          <p:cNvSpPr/>
          <p:nvPr/>
        </p:nvSpPr>
        <p:spPr>
          <a:xfrm>
            <a:off x="4714875" y="7572375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B4530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Differential privacy</a:t>
            </a:r>
            <a:endParaRPr lang="en-US" sz="675" dirty="0"/>
          </a:p>
        </p:txBody>
      </p:sp>
      <p:sp>
        <p:nvSpPr>
          <p:cNvPr id="96" name="Text 85"/>
          <p:cNvSpPr/>
          <p:nvPr/>
        </p:nvSpPr>
        <p:spPr>
          <a:xfrm>
            <a:off x="4714875" y="7715250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B4530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Consentimento informado</a:t>
            </a:r>
            <a:endParaRPr lang="en-US" sz="675" dirty="0"/>
          </a:p>
        </p:txBody>
      </p:sp>
      <p:sp>
        <p:nvSpPr>
          <p:cNvPr id="97" name="Text 86"/>
          <p:cNvSpPr/>
          <p:nvPr/>
        </p:nvSpPr>
        <p:spPr>
          <a:xfrm>
            <a:off x="4714875" y="7858125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B4530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Direito ao esquecimento</a:t>
            </a:r>
            <a:endParaRPr lang="en-US" sz="675" dirty="0"/>
          </a:p>
        </p:txBody>
      </p:sp>
      <p:sp>
        <p:nvSpPr>
          <p:cNvPr id="98" name="Shape 87"/>
          <p:cNvSpPr/>
          <p:nvPr/>
        </p:nvSpPr>
        <p:spPr>
          <a:xfrm>
            <a:off x="6672263" y="7143750"/>
            <a:ext cx="1928813" cy="9144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99" name="Text 88"/>
          <p:cNvSpPr/>
          <p:nvPr/>
        </p:nvSpPr>
        <p:spPr>
          <a:xfrm>
            <a:off x="6757988" y="7229475"/>
            <a:ext cx="18288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Segurança</a:t>
            </a:r>
            <a:endParaRPr lang="en-US" sz="788" dirty="0"/>
          </a:p>
        </p:txBody>
      </p:sp>
      <p:sp>
        <p:nvSpPr>
          <p:cNvPr id="100" name="Text 89"/>
          <p:cNvSpPr/>
          <p:nvPr/>
        </p:nvSpPr>
        <p:spPr>
          <a:xfrm>
            <a:off x="6757988" y="7429500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Robustez adversarial</a:t>
            </a:r>
            <a:endParaRPr lang="en-US" sz="675" dirty="0"/>
          </a:p>
        </p:txBody>
      </p:sp>
      <p:sp>
        <p:nvSpPr>
          <p:cNvPr id="101" name="Text 90"/>
          <p:cNvSpPr/>
          <p:nvPr/>
        </p:nvSpPr>
        <p:spPr>
          <a:xfrm>
            <a:off x="6757988" y="7572375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Alinhamento de valores</a:t>
            </a:r>
            <a:endParaRPr lang="en-US" sz="675" dirty="0"/>
          </a:p>
        </p:txBody>
      </p:sp>
      <p:sp>
        <p:nvSpPr>
          <p:cNvPr id="102" name="Text 91"/>
          <p:cNvSpPr/>
          <p:nvPr/>
        </p:nvSpPr>
        <p:spPr>
          <a:xfrm>
            <a:off x="6757988" y="7715250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Controle de acesso</a:t>
            </a:r>
            <a:endParaRPr lang="en-US" sz="675" dirty="0"/>
          </a:p>
        </p:txBody>
      </p:sp>
      <p:sp>
        <p:nvSpPr>
          <p:cNvPr id="103" name="Text 92"/>
          <p:cNvSpPr/>
          <p:nvPr/>
        </p:nvSpPr>
        <p:spPr>
          <a:xfrm>
            <a:off x="6757988" y="7858125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Uso responsável</a:t>
            </a:r>
            <a:endParaRPr lang="en-US" sz="675" dirty="0"/>
          </a:p>
        </p:txBody>
      </p:sp>
      <p:sp>
        <p:nvSpPr>
          <p:cNvPr id="104" name="Shape 93"/>
          <p:cNvSpPr/>
          <p:nvPr/>
        </p:nvSpPr>
        <p:spPr>
          <a:xfrm>
            <a:off x="400050" y="8372475"/>
            <a:ext cx="8343900" cy="1514475"/>
          </a:xfrm>
          <a:prstGeom prst="rect">
            <a:avLst/>
          </a:prstGeom>
          <a:solidFill>
            <a:srgbClr val="0891B2"/>
          </a:solidFill>
          <a:ln/>
        </p:spPr>
      </p:sp>
      <p:pic>
        <p:nvPicPr>
          <p:cNvPr id="10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1046" y="8543925"/>
            <a:ext cx="142875" cy="142875"/>
          </a:xfrm>
          <a:prstGeom prst="rect">
            <a:avLst/>
          </a:prstGeom>
        </p:spPr>
      </p:pic>
      <p:sp>
        <p:nvSpPr>
          <p:cNvPr id="106" name="Text 94"/>
          <p:cNvSpPr/>
          <p:nvPr/>
        </p:nvSpPr>
        <p:spPr>
          <a:xfrm>
            <a:off x="3481071" y="8515350"/>
            <a:ext cx="245329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Oportunidades de Carreira em PLN</a:t>
            </a:r>
            <a:endParaRPr lang="en-US" sz="1125" dirty="0"/>
          </a:p>
        </p:txBody>
      </p:sp>
      <p:sp>
        <p:nvSpPr>
          <p:cNvPr id="107" name="Text 95"/>
          <p:cNvSpPr/>
          <p:nvPr/>
        </p:nvSpPr>
        <p:spPr>
          <a:xfrm>
            <a:off x="542925" y="8829675"/>
            <a:ext cx="26431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🔬 Pesquisa e Academia</a:t>
            </a:r>
            <a:endParaRPr lang="en-US" sz="788" dirty="0"/>
          </a:p>
        </p:txBody>
      </p:sp>
      <p:sp>
        <p:nvSpPr>
          <p:cNvPr id="108" name="Text 96"/>
          <p:cNvSpPr/>
          <p:nvPr/>
        </p:nvSpPr>
        <p:spPr>
          <a:xfrm>
            <a:off x="542925" y="9058275"/>
            <a:ext cx="26431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Pesquisador em IA/PLN</a:t>
            </a:r>
            <a:endParaRPr lang="en-US" sz="675" dirty="0"/>
          </a:p>
        </p:txBody>
      </p:sp>
      <p:sp>
        <p:nvSpPr>
          <p:cNvPr id="109" name="Text 97"/>
          <p:cNvSpPr/>
          <p:nvPr/>
        </p:nvSpPr>
        <p:spPr>
          <a:xfrm>
            <a:off x="542925" y="9201150"/>
            <a:ext cx="26431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Professor universitário</a:t>
            </a:r>
            <a:endParaRPr lang="en-US" sz="675" dirty="0"/>
          </a:p>
        </p:txBody>
      </p:sp>
      <p:sp>
        <p:nvSpPr>
          <p:cNvPr id="110" name="Text 98"/>
          <p:cNvSpPr/>
          <p:nvPr/>
        </p:nvSpPr>
        <p:spPr>
          <a:xfrm>
            <a:off x="542925" y="9344025"/>
            <a:ext cx="26431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Cientista de dados</a:t>
            </a:r>
            <a:endParaRPr lang="en-US" sz="675" dirty="0"/>
          </a:p>
        </p:txBody>
      </p:sp>
      <p:sp>
        <p:nvSpPr>
          <p:cNvPr id="111" name="Text 99"/>
          <p:cNvSpPr/>
          <p:nvPr/>
        </p:nvSpPr>
        <p:spPr>
          <a:xfrm>
            <a:off x="542925" y="9486900"/>
            <a:ext cx="26431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Research Engineer</a:t>
            </a:r>
            <a:endParaRPr lang="en-US" sz="675" dirty="0"/>
          </a:p>
        </p:txBody>
      </p:sp>
      <p:sp>
        <p:nvSpPr>
          <p:cNvPr id="112" name="Text 100"/>
          <p:cNvSpPr/>
          <p:nvPr/>
        </p:nvSpPr>
        <p:spPr>
          <a:xfrm>
            <a:off x="542925" y="9629775"/>
            <a:ext cx="26431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Pós-doc em ML</a:t>
            </a:r>
            <a:endParaRPr lang="en-US" sz="675" dirty="0"/>
          </a:p>
        </p:txBody>
      </p:sp>
      <p:sp>
        <p:nvSpPr>
          <p:cNvPr id="113" name="Text 101"/>
          <p:cNvSpPr/>
          <p:nvPr/>
        </p:nvSpPr>
        <p:spPr>
          <a:xfrm>
            <a:off x="3286125" y="8829675"/>
            <a:ext cx="26431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💼 Indústria e Produtos</a:t>
            </a:r>
            <a:endParaRPr lang="en-US" sz="788" dirty="0"/>
          </a:p>
        </p:txBody>
      </p:sp>
      <p:sp>
        <p:nvSpPr>
          <p:cNvPr id="114" name="Text 102"/>
          <p:cNvSpPr/>
          <p:nvPr/>
        </p:nvSpPr>
        <p:spPr>
          <a:xfrm>
            <a:off x="3286125" y="9058275"/>
            <a:ext cx="26431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ML Engineer</a:t>
            </a:r>
            <a:endParaRPr lang="en-US" sz="675" dirty="0"/>
          </a:p>
        </p:txBody>
      </p:sp>
      <p:sp>
        <p:nvSpPr>
          <p:cNvPr id="115" name="Text 103"/>
          <p:cNvSpPr/>
          <p:nvPr/>
        </p:nvSpPr>
        <p:spPr>
          <a:xfrm>
            <a:off x="3286125" y="9201150"/>
            <a:ext cx="26431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NLP Engineer</a:t>
            </a:r>
            <a:endParaRPr lang="en-US" sz="675" dirty="0"/>
          </a:p>
        </p:txBody>
      </p:sp>
      <p:sp>
        <p:nvSpPr>
          <p:cNvPr id="116" name="Text 104"/>
          <p:cNvSpPr/>
          <p:nvPr/>
        </p:nvSpPr>
        <p:spPr>
          <a:xfrm>
            <a:off x="3286125" y="9344025"/>
            <a:ext cx="26431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Product Manager (AI)</a:t>
            </a:r>
            <a:endParaRPr lang="en-US" sz="675" dirty="0"/>
          </a:p>
        </p:txBody>
      </p:sp>
      <p:sp>
        <p:nvSpPr>
          <p:cNvPr id="117" name="Text 105"/>
          <p:cNvSpPr/>
          <p:nvPr/>
        </p:nvSpPr>
        <p:spPr>
          <a:xfrm>
            <a:off x="3286125" y="9486900"/>
            <a:ext cx="26431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AI Consultant</a:t>
            </a:r>
            <a:endParaRPr lang="en-US" sz="675" dirty="0"/>
          </a:p>
        </p:txBody>
      </p:sp>
      <p:sp>
        <p:nvSpPr>
          <p:cNvPr id="118" name="Text 106"/>
          <p:cNvSpPr/>
          <p:nvPr/>
        </p:nvSpPr>
        <p:spPr>
          <a:xfrm>
            <a:off x="3286125" y="9629775"/>
            <a:ext cx="26431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Developer Relations</a:t>
            </a:r>
            <a:endParaRPr lang="en-US" sz="675" dirty="0"/>
          </a:p>
        </p:txBody>
      </p:sp>
      <p:sp>
        <p:nvSpPr>
          <p:cNvPr id="119" name="Text 107"/>
          <p:cNvSpPr/>
          <p:nvPr/>
        </p:nvSpPr>
        <p:spPr>
          <a:xfrm>
            <a:off x="6029325" y="8829675"/>
            <a:ext cx="26431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🚀 Empreendedorismo</a:t>
            </a:r>
            <a:endParaRPr lang="en-US" sz="788" dirty="0"/>
          </a:p>
        </p:txBody>
      </p:sp>
      <p:sp>
        <p:nvSpPr>
          <p:cNvPr id="120" name="Text 108"/>
          <p:cNvSpPr/>
          <p:nvPr/>
        </p:nvSpPr>
        <p:spPr>
          <a:xfrm>
            <a:off x="6029325" y="9058275"/>
            <a:ext cx="26431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Startup de IA</a:t>
            </a:r>
            <a:endParaRPr lang="en-US" sz="675" dirty="0"/>
          </a:p>
        </p:txBody>
      </p:sp>
      <p:sp>
        <p:nvSpPr>
          <p:cNvPr id="121" name="Text 109"/>
          <p:cNvSpPr/>
          <p:nvPr/>
        </p:nvSpPr>
        <p:spPr>
          <a:xfrm>
            <a:off x="6029325" y="9201150"/>
            <a:ext cx="26431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Consultoria especializada</a:t>
            </a:r>
            <a:endParaRPr lang="en-US" sz="675" dirty="0"/>
          </a:p>
        </p:txBody>
      </p:sp>
      <p:sp>
        <p:nvSpPr>
          <p:cNvPr id="122" name="Text 110"/>
          <p:cNvSpPr/>
          <p:nvPr/>
        </p:nvSpPr>
        <p:spPr>
          <a:xfrm>
            <a:off x="6029325" y="9344025"/>
            <a:ext cx="26431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Produtos SaaS com IA</a:t>
            </a:r>
            <a:endParaRPr lang="en-US" sz="675" dirty="0"/>
          </a:p>
        </p:txBody>
      </p:sp>
      <p:sp>
        <p:nvSpPr>
          <p:cNvPr id="123" name="Text 111"/>
          <p:cNvSpPr/>
          <p:nvPr/>
        </p:nvSpPr>
        <p:spPr>
          <a:xfrm>
            <a:off x="6029325" y="9486900"/>
            <a:ext cx="26431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Criador de conteúdo</a:t>
            </a:r>
            <a:endParaRPr lang="en-US" sz="675" dirty="0"/>
          </a:p>
        </p:txBody>
      </p:sp>
      <p:sp>
        <p:nvSpPr>
          <p:cNvPr id="124" name="Text 112"/>
          <p:cNvSpPr/>
          <p:nvPr/>
        </p:nvSpPr>
        <p:spPr>
          <a:xfrm>
            <a:off x="6029325" y="9629775"/>
            <a:ext cx="26431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Freelancer especialista</a:t>
            </a:r>
            <a:endParaRPr lang="en-US" sz="675" dirty="0"/>
          </a:p>
        </p:txBody>
      </p:sp>
      <p:sp>
        <p:nvSpPr>
          <p:cNvPr id="125" name="Shape 113"/>
          <p:cNvSpPr/>
          <p:nvPr/>
        </p:nvSpPr>
        <p:spPr>
          <a:xfrm>
            <a:off x="400050" y="10058400"/>
            <a:ext cx="8343900" cy="18859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2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5896" y="10229850"/>
            <a:ext cx="142875" cy="142875"/>
          </a:xfrm>
          <a:prstGeom prst="rect">
            <a:avLst/>
          </a:prstGeom>
        </p:spPr>
      </p:pic>
      <p:sp>
        <p:nvSpPr>
          <p:cNvPr id="127" name="Text 114"/>
          <p:cNvSpPr/>
          <p:nvPr/>
        </p:nvSpPr>
        <p:spPr>
          <a:xfrm>
            <a:off x="3885921" y="10201275"/>
            <a:ext cx="164362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Fronteiras de Pesquisa</a:t>
            </a:r>
            <a:endParaRPr lang="en-US" sz="1125" dirty="0"/>
          </a:p>
        </p:txBody>
      </p:sp>
      <p:sp>
        <p:nvSpPr>
          <p:cNvPr id="128" name="Text 115"/>
          <p:cNvSpPr/>
          <p:nvPr/>
        </p:nvSpPr>
        <p:spPr>
          <a:xfrm>
            <a:off x="714375" y="10515600"/>
            <a:ext cx="3843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Reasoning e Planning</a:t>
            </a:r>
            <a:endParaRPr lang="en-US" sz="788" dirty="0"/>
          </a:p>
        </p:txBody>
      </p:sp>
      <p:sp>
        <p:nvSpPr>
          <p:cNvPr id="129" name="Text 116"/>
          <p:cNvSpPr/>
          <p:nvPr/>
        </p:nvSpPr>
        <p:spPr>
          <a:xfrm>
            <a:off x="714375" y="10658475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Como fazer IA raciocinar e planejar como humanos</a:t>
            </a:r>
            <a:endParaRPr lang="en-US" sz="675" dirty="0"/>
          </a:p>
        </p:txBody>
      </p:sp>
      <p:sp>
        <p:nvSpPr>
          <p:cNvPr id="130" name="Text 117"/>
          <p:cNvSpPr/>
          <p:nvPr/>
        </p:nvSpPr>
        <p:spPr>
          <a:xfrm>
            <a:off x="714375" y="10858500"/>
            <a:ext cx="3843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Few-shot e Zero-shot Learning</a:t>
            </a:r>
            <a:endParaRPr lang="en-US" sz="788" dirty="0"/>
          </a:p>
        </p:txBody>
      </p:sp>
      <p:sp>
        <p:nvSpPr>
          <p:cNvPr id="131" name="Text 118"/>
          <p:cNvSpPr/>
          <p:nvPr/>
        </p:nvSpPr>
        <p:spPr>
          <a:xfrm>
            <a:off x="714375" y="11001375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Aprender com poucos ou nenhum exemplo</a:t>
            </a:r>
            <a:endParaRPr lang="en-US" sz="675" dirty="0"/>
          </a:p>
        </p:txBody>
      </p:sp>
      <p:sp>
        <p:nvSpPr>
          <p:cNvPr id="132" name="Text 119"/>
          <p:cNvSpPr/>
          <p:nvPr/>
        </p:nvSpPr>
        <p:spPr>
          <a:xfrm>
            <a:off x="714375" y="11201400"/>
            <a:ext cx="3843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Continual Learning</a:t>
            </a:r>
            <a:endParaRPr lang="en-US" sz="788" dirty="0"/>
          </a:p>
        </p:txBody>
      </p:sp>
      <p:sp>
        <p:nvSpPr>
          <p:cNvPr id="133" name="Text 120"/>
          <p:cNvSpPr/>
          <p:nvPr/>
        </p:nvSpPr>
        <p:spPr>
          <a:xfrm>
            <a:off x="714375" y="11344275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Aprender continuamente sem esquecer</a:t>
            </a:r>
            <a:endParaRPr lang="en-US" sz="675" dirty="0"/>
          </a:p>
        </p:txBody>
      </p:sp>
      <p:sp>
        <p:nvSpPr>
          <p:cNvPr id="134" name="Text 121"/>
          <p:cNvSpPr/>
          <p:nvPr/>
        </p:nvSpPr>
        <p:spPr>
          <a:xfrm>
            <a:off x="714375" y="11544300"/>
            <a:ext cx="3843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Causal Reasoning</a:t>
            </a:r>
            <a:endParaRPr lang="en-US" sz="788" dirty="0"/>
          </a:p>
        </p:txBody>
      </p:sp>
      <p:sp>
        <p:nvSpPr>
          <p:cNvPr id="135" name="Text 122"/>
          <p:cNvSpPr/>
          <p:nvPr/>
        </p:nvSpPr>
        <p:spPr>
          <a:xfrm>
            <a:off x="714375" y="11687175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Entender causa e efeito, não apenas correlação</a:t>
            </a:r>
            <a:endParaRPr lang="en-US" sz="675" dirty="0"/>
          </a:p>
        </p:txBody>
      </p:sp>
      <p:sp>
        <p:nvSpPr>
          <p:cNvPr id="136" name="Text 123"/>
          <p:cNvSpPr/>
          <p:nvPr/>
        </p:nvSpPr>
        <p:spPr>
          <a:xfrm>
            <a:off x="4829175" y="10515600"/>
            <a:ext cx="3843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Embodied AI</a:t>
            </a:r>
            <a:endParaRPr lang="en-US" sz="788" dirty="0"/>
          </a:p>
        </p:txBody>
      </p:sp>
      <p:sp>
        <p:nvSpPr>
          <p:cNvPr id="137" name="Text 124"/>
          <p:cNvSpPr/>
          <p:nvPr/>
        </p:nvSpPr>
        <p:spPr>
          <a:xfrm>
            <a:off x="4829175" y="10658475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IA que interage com o mundo físico</a:t>
            </a:r>
            <a:endParaRPr lang="en-US" sz="675" dirty="0"/>
          </a:p>
        </p:txBody>
      </p:sp>
      <p:sp>
        <p:nvSpPr>
          <p:cNvPr id="138" name="Text 125"/>
          <p:cNvSpPr/>
          <p:nvPr/>
        </p:nvSpPr>
        <p:spPr>
          <a:xfrm>
            <a:off x="4829175" y="10858500"/>
            <a:ext cx="3843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Meta-learning</a:t>
            </a:r>
            <a:endParaRPr lang="en-US" sz="788" dirty="0"/>
          </a:p>
        </p:txBody>
      </p:sp>
      <p:sp>
        <p:nvSpPr>
          <p:cNvPr id="139" name="Text 126"/>
          <p:cNvSpPr/>
          <p:nvPr/>
        </p:nvSpPr>
        <p:spPr>
          <a:xfrm>
            <a:off x="4829175" y="11001375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"Aprender a aprender" - adaptação rápida</a:t>
            </a:r>
            <a:endParaRPr lang="en-US" sz="675" dirty="0"/>
          </a:p>
        </p:txBody>
      </p:sp>
      <p:sp>
        <p:nvSpPr>
          <p:cNvPr id="140" name="Text 127"/>
          <p:cNvSpPr/>
          <p:nvPr/>
        </p:nvSpPr>
        <p:spPr>
          <a:xfrm>
            <a:off x="4829175" y="11201400"/>
            <a:ext cx="3843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Neurosymbolic AI</a:t>
            </a:r>
            <a:endParaRPr lang="en-US" sz="788" dirty="0"/>
          </a:p>
        </p:txBody>
      </p:sp>
      <p:sp>
        <p:nvSpPr>
          <p:cNvPr id="141" name="Text 128"/>
          <p:cNvSpPr/>
          <p:nvPr/>
        </p:nvSpPr>
        <p:spPr>
          <a:xfrm>
            <a:off x="4829175" y="11344275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Combinando redes neurais com raciocínio simbólico</a:t>
            </a:r>
            <a:endParaRPr lang="en-US" sz="675" dirty="0"/>
          </a:p>
        </p:txBody>
      </p:sp>
      <p:sp>
        <p:nvSpPr>
          <p:cNvPr id="142" name="Text 129"/>
          <p:cNvSpPr/>
          <p:nvPr/>
        </p:nvSpPr>
        <p:spPr>
          <a:xfrm>
            <a:off x="4829175" y="11544300"/>
            <a:ext cx="3843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AGI (Artificial General Intelligence)</a:t>
            </a:r>
            <a:endParaRPr lang="en-US" sz="788" dirty="0"/>
          </a:p>
        </p:txBody>
      </p:sp>
      <p:sp>
        <p:nvSpPr>
          <p:cNvPr id="143" name="Text 130"/>
          <p:cNvSpPr/>
          <p:nvPr/>
        </p:nvSpPr>
        <p:spPr>
          <a:xfrm>
            <a:off x="4829175" y="11687175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IA com capacidades cognitivas humanas gerais</a:t>
            </a:r>
            <a:endParaRPr lang="en-US" sz="675" dirty="0"/>
          </a:p>
        </p:txBody>
      </p:sp>
      <p:sp>
        <p:nvSpPr>
          <p:cNvPr id="144" name="Shape 131"/>
          <p:cNvSpPr/>
          <p:nvPr/>
        </p:nvSpPr>
        <p:spPr>
          <a:xfrm>
            <a:off x="400050" y="12115800"/>
            <a:ext cx="8343900" cy="1100138"/>
          </a:xfrm>
          <a:prstGeom prst="rect">
            <a:avLst/>
          </a:prstGeom>
          <a:solidFill>
            <a:srgbClr val="EFF6FF"/>
          </a:solidFill>
          <a:ln w="99">
            <a:solidFill>
              <a:srgbClr val="DDD6FE"/>
            </a:solidFill>
            <a:prstDash val="solid"/>
          </a:ln>
        </p:spPr>
      </p:sp>
      <p:pic>
        <p:nvPicPr>
          <p:cNvPr id="14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27077" y="12258675"/>
            <a:ext cx="160734" cy="142875"/>
          </a:xfrm>
          <a:prstGeom prst="rect">
            <a:avLst/>
          </a:prstGeom>
        </p:spPr>
      </p:pic>
      <p:sp>
        <p:nvSpPr>
          <p:cNvPr id="146" name="Text 132"/>
          <p:cNvSpPr/>
          <p:nvPr/>
        </p:nvSpPr>
        <p:spPr>
          <a:xfrm>
            <a:off x="3444962" y="12230100"/>
            <a:ext cx="254337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Sua Jornada em PLN Começa Agora</a:t>
            </a:r>
            <a:endParaRPr lang="en-US" sz="1125" dirty="0"/>
          </a:p>
        </p:txBody>
      </p:sp>
      <p:sp>
        <p:nvSpPr>
          <p:cNvPr id="147" name="Text 133"/>
          <p:cNvSpPr/>
          <p:nvPr/>
        </p:nvSpPr>
        <p:spPr>
          <a:xfrm>
            <a:off x="514350" y="12515850"/>
            <a:ext cx="2700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🎯 Pratique</a:t>
            </a:r>
            <a:endParaRPr lang="en-US" sz="788" dirty="0"/>
          </a:p>
        </p:txBody>
      </p:sp>
      <p:sp>
        <p:nvSpPr>
          <p:cNvPr id="148" name="Text 134"/>
          <p:cNvSpPr/>
          <p:nvPr/>
        </p:nvSpPr>
        <p:spPr>
          <a:xfrm>
            <a:off x="514350" y="12658725"/>
            <a:ext cx="2700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Implemente projetos reais</a:t>
            </a:r>
            <a:endParaRPr lang="en-US" sz="788" dirty="0"/>
          </a:p>
        </p:txBody>
      </p:sp>
      <p:sp>
        <p:nvSpPr>
          <p:cNvPr id="149" name="Text 135"/>
          <p:cNvSpPr/>
          <p:nvPr/>
        </p:nvSpPr>
        <p:spPr>
          <a:xfrm>
            <a:off x="3257550" y="12515850"/>
            <a:ext cx="2700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🤝 Conecte-se</a:t>
            </a:r>
            <a:endParaRPr lang="en-US" sz="788" dirty="0"/>
          </a:p>
        </p:txBody>
      </p:sp>
      <p:sp>
        <p:nvSpPr>
          <p:cNvPr id="150" name="Text 136"/>
          <p:cNvSpPr/>
          <p:nvPr/>
        </p:nvSpPr>
        <p:spPr>
          <a:xfrm>
            <a:off x="3257550" y="12658725"/>
            <a:ext cx="2700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Participe da comunidade</a:t>
            </a:r>
            <a:endParaRPr lang="en-US" sz="788" dirty="0"/>
          </a:p>
        </p:txBody>
      </p:sp>
      <p:sp>
        <p:nvSpPr>
          <p:cNvPr id="151" name="Text 137"/>
          <p:cNvSpPr/>
          <p:nvPr/>
        </p:nvSpPr>
        <p:spPr>
          <a:xfrm>
            <a:off x="6000750" y="12515850"/>
            <a:ext cx="2700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🚀 Inove</a:t>
            </a:r>
            <a:endParaRPr lang="en-US" sz="788" dirty="0"/>
          </a:p>
        </p:txBody>
      </p:sp>
      <p:sp>
        <p:nvSpPr>
          <p:cNvPr id="152" name="Text 138"/>
          <p:cNvSpPr/>
          <p:nvPr/>
        </p:nvSpPr>
        <p:spPr>
          <a:xfrm>
            <a:off x="6000750" y="12658725"/>
            <a:ext cx="2700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Crie soluções que importam</a:t>
            </a:r>
            <a:endParaRPr lang="en-US" sz="788" dirty="0"/>
          </a:p>
        </p:txBody>
      </p:sp>
      <p:sp>
        <p:nvSpPr>
          <p:cNvPr id="153" name="Text 139"/>
          <p:cNvSpPr/>
          <p:nvPr/>
        </p:nvSpPr>
        <p:spPr>
          <a:xfrm>
            <a:off x="2024528" y="12937331"/>
            <a:ext cx="3076501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futuro do PLN será construído por pessoas como vocês.</a:t>
            </a:r>
            <a:endParaRPr lang="en-US" sz="900" dirty="0"/>
          </a:p>
        </p:txBody>
      </p:sp>
      <p:sp>
        <p:nvSpPr>
          <p:cNvPr id="154" name="Text 140"/>
          <p:cNvSpPr/>
          <p:nvPr/>
        </p:nvSpPr>
        <p:spPr>
          <a:xfrm>
            <a:off x="5029591" y="12937331"/>
            <a:ext cx="2161319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Sejam protagonistas dessa revolução!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38445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71450" y="171450"/>
            <a:ext cx="8801100" cy="13501688"/>
          </a:xfrm>
          <a:prstGeom prst="rect">
            <a:avLst/>
          </a:prstGeom>
          <a:solidFill>
            <a:srgbClr val="FFFFFF">
              <a:alpha val="95000"/>
            </a:srgbClr>
          </a:solidFill>
          <a:ln w="99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2490015" y="400050"/>
            <a:ext cx="457200" cy="457200"/>
          </a:xfrm>
          <a:prstGeom prst="ellipse">
            <a:avLst/>
          </a:prstGeom>
          <a:solidFill>
            <a:srgbClr val="A855F7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890" y="542925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061515" y="500063"/>
            <a:ext cx="3663907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Transformers: A Revolução do PLN</a:t>
            </a:r>
            <a:endParaRPr lang="en-US" sz="1688" dirty="0"/>
          </a:p>
        </p:txBody>
      </p:sp>
      <p:sp>
        <p:nvSpPr>
          <p:cNvPr id="7" name="Text 3"/>
          <p:cNvSpPr/>
          <p:nvPr/>
        </p:nvSpPr>
        <p:spPr>
          <a:xfrm>
            <a:off x="400050" y="971550"/>
            <a:ext cx="84153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"Attention Is All You Need" - 2017</a:t>
            </a:r>
            <a:endParaRPr lang="en-US" sz="1013" dirty="0"/>
          </a:p>
        </p:txBody>
      </p:sp>
      <p:sp>
        <p:nvSpPr>
          <p:cNvPr id="8" name="Shape 4"/>
          <p:cNvSpPr/>
          <p:nvPr/>
        </p:nvSpPr>
        <p:spPr>
          <a:xfrm>
            <a:off x="4229100" y="1228725"/>
            <a:ext cx="685800" cy="28575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9" name="Shape 5"/>
          <p:cNvSpPr/>
          <p:nvPr/>
        </p:nvSpPr>
        <p:spPr>
          <a:xfrm>
            <a:off x="400050" y="1428750"/>
            <a:ext cx="8343900" cy="390048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960" y="1600200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993985" y="1571625"/>
            <a:ext cx="342746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IA Generativa: Antes vs Depois dos Transformers</a:t>
            </a:r>
            <a:endParaRPr lang="en-US" sz="1125" dirty="0"/>
          </a:p>
        </p:txBody>
      </p:sp>
      <p:sp>
        <p:nvSpPr>
          <p:cNvPr id="12" name="Shape 7"/>
          <p:cNvSpPr/>
          <p:nvPr/>
        </p:nvSpPr>
        <p:spPr>
          <a:xfrm>
            <a:off x="542925" y="1885950"/>
            <a:ext cx="3943350" cy="3300413"/>
          </a:xfrm>
          <a:prstGeom prst="rect">
            <a:avLst/>
          </a:prstGeom>
          <a:solidFill>
            <a:srgbClr val="FEF2F2"/>
          </a:solidFill>
          <a:ln w="99">
            <a:solidFill>
              <a:srgbClr val="FECACA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5" y="2000250"/>
            <a:ext cx="171450" cy="17145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57225" y="2228850"/>
            <a:ext cx="37861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991B1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ANTES (2010-2017)</a:t>
            </a:r>
            <a:endParaRPr lang="en-US" sz="1013" dirty="0"/>
          </a:p>
        </p:txBody>
      </p:sp>
      <p:sp>
        <p:nvSpPr>
          <p:cNvPr id="15" name="Text 9"/>
          <p:cNvSpPr/>
          <p:nvPr/>
        </p:nvSpPr>
        <p:spPr>
          <a:xfrm>
            <a:off x="657225" y="2428875"/>
            <a:ext cx="37861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Era das RNNs/LSTMs</a:t>
            </a:r>
            <a:endParaRPr lang="en-US" sz="788" dirty="0"/>
          </a:p>
        </p:txBody>
      </p:sp>
      <p:sp>
        <p:nvSpPr>
          <p:cNvPr id="16" name="Shape 10"/>
          <p:cNvSpPr/>
          <p:nvPr/>
        </p:nvSpPr>
        <p:spPr>
          <a:xfrm>
            <a:off x="657225" y="2686050"/>
            <a:ext cx="3714750" cy="3143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7" name="Text 11"/>
          <p:cNvSpPr/>
          <p:nvPr/>
        </p:nvSpPr>
        <p:spPr>
          <a:xfrm>
            <a:off x="742950" y="2786063"/>
            <a:ext cx="643747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Arquitetura:</a:t>
            </a:r>
            <a:endParaRPr lang="en-US" sz="788" dirty="0"/>
          </a:p>
        </p:txBody>
      </p:sp>
      <p:sp>
        <p:nvSpPr>
          <p:cNvPr id="18" name="Text 12"/>
          <p:cNvSpPr/>
          <p:nvPr/>
        </p:nvSpPr>
        <p:spPr>
          <a:xfrm>
            <a:off x="1315259" y="2786063"/>
            <a:ext cx="1622022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RNNs, LSTMs, GRUs sequenciais</a:t>
            </a:r>
            <a:endParaRPr lang="en-US" sz="788" dirty="0"/>
          </a:p>
        </p:txBody>
      </p:sp>
      <p:sp>
        <p:nvSpPr>
          <p:cNvPr id="19" name="Shape 13"/>
          <p:cNvSpPr/>
          <p:nvPr/>
        </p:nvSpPr>
        <p:spPr>
          <a:xfrm>
            <a:off x="657225" y="3086100"/>
            <a:ext cx="3714750" cy="8858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0" name="Text 14"/>
          <p:cNvSpPr/>
          <p:nvPr/>
        </p:nvSpPr>
        <p:spPr>
          <a:xfrm>
            <a:off x="742950" y="3186113"/>
            <a:ext cx="627227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Limitações:</a:t>
            </a:r>
            <a:endParaRPr lang="en-US" sz="788" dirty="0"/>
          </a:p>
        </p:txBody>
      </p:sp>
      <p:sp>
        <p:nvSpPr>
          <p:cNvPr id="21" name="Text 15"/>
          <p:cNvSpPr/>
          <p:nvPr/>
        </p:nvSpPr>
        <p:spPr>
          <a:xfrm>
            <a:off x="742950" y="3343275"/>
            <a:ext cx="36147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Processamento sequencial (lento)</a:t>
            </a:r>
            <a:endParaRPr lang="en-US" sz="675" dirty="0"/>
          </a:p>
        </p:txBody>
      </p:sp>
      <p:sp>
        <p:nvSpPr>
          <p:cNvPr id="22" name="Text 16"/>
          <p:cNvSpPr/>
          <p:nvPr/>
        </p:nvSpPr>
        <p:spPr>
          <a:xfrm>
            <a:off x="742950" y="3486150"/>
            <a:ext cx="36147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Problema do gradiente que desaparece</a:t>
            </a:r>
            <a:endParaRPr lang="en-US" sz="675" dirty="0"/>
          </a:p>
        </p:txBody>
      </p:sp>
      <p:sp>
        <p:nvSpPr>
          <p:cNvPr id="23" name="Text 17"/>
          <p:cNvSpPr/>
          <p:nvPr/>
        </p:nvSpPr>
        <p:spPr>
          <a:xfrm>
            <a:off x="742950" y="3629025"/>
            <a:ext cx="36147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Dificuldade com dependências longas</a:t>
            </a:r>
            <a:endParaRPr lang="en-US" sz="675" dirty="0"/>
          </a:p>
        </p:txBody>
      </p:sp>
      <p:sp>
        <p:nvSpPr>
          <p:cNvPr id="24" name="Text 18"/>
          <p:cNvSpPr/>
          <p:nvPr/>
        </p:nvSpPr>
        <p:spPr>
          <a:xfrm>
            <a:off x="742950" y="3771900"/>
            <a:ext cx="36147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Não paralelizável</a:t>
            </a:r>
            <a:endParaRPr lang="en-US" sz="675" dirty="0"/>
          </a:p>
        </p:txBody>
      </p:sp>
      <p:sp>
        <p:nvSpPr>
          <p:cNvPr id="25" name="Shape 19"/>
          <p:cNvSpPr/>
          <p:nvPr/>
        </p:nvSpPr>
        <p:spPr>
          <a:xfrm>
            <a:off x="657225" y="4057650"/>
            <a:ext cx="3714750" cy="3143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6" name="Text 20"/>
          <p:cNvSpPr/>
          <p:nvPr/>
        </p:nvSpPr>
        <p:spPr>
          <a:xfrm>
            <a:off x="742950" y="4157663"/>
            <a:ext cx="643830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Resultados:</a:t>
            </a:r>
            <a:endParaRPr lang="en-US" sz="788" dirty="0"/>
          </a:p>
        </p:txBody>
      </p:sp>
      <p:sp>
        <p:nvSpPr>
          <p:cNvPr id="27" name="Text 21"/>
          <p:cNvSpPr/>
          <p:nvPr/>
        </p:nvSpPr>
        <p:spPr>
          <a:xfrm>
            <a:off x="1315343" y="4157663"/>
            <a:ext cx="2376776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Textos curtos, qualidade limitada, treinamento lento</a:t>
            </a:r>
            <a:endParaRPr lang="en-US" sz="788" dirty="0"/>
          </a:p>
        </p:txBody>
      </p:sp>
      <p:sp>
        <p:nvSpPr>
          <p:cNvPr id="28" name="Shape 22"/>
          <p:cNvSpPr/>
          <p:nvPr/>
        </p:nvSpPr>
        <p:spPr>
          <a:xfrm>
            <a:off x="657225" y="4457700"/>
            <a:ext cx="3714750" cy="4572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9" name="Text 23"/>
          <p:cNvSpPr/>
          <p:nvPr/>
        </p:nvSpPr>
        <p:spPr>
          <a:xfrm>
            <a:off x="742950" y="4557713"/>
            <a:ext cx="52160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Exemplo:</a:t>
            </a:r>
            <a:endParaRPr lang="en-US" sz="788" dirty="0"/>
          </a:p>
        </p:txBody>
      </p:sp>
      <p:sp>
        <p:nvSpPr>
          <p:cNvPr id="30" name="Text 24"/>
          <p:cNvSpPr/>
          <p:nvPr/>
        </p:nvSpPr>
        <p:spPr>
          <a:xfrm>
            <a:off x="742950" y="4557713"/>
            <a:ext cx="3537803" cy="25538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"O gato subiu no telhado porque..." → "estava com fome" (resposta simples)</a:t>
            </a:r>
            <a:endParaRPr lang="en-US" sz="788" dirty="0"/>
          </a:p>
        </p:txBody>
      </p:sp>
      <p:sp>
        <p:nvSpPr>
          <p:cNvPr id="31" name="Shape 25"/>
          <p:cNvSpPr/>
          <p:nvPr/>
        </p:nvSpPr>
        <p:spPr>
          <a:xfrm>
            <a:off x="4657725" y="1885950"/>
            <a:ext cx="3943350" cy="3300413"/>
          </a:xfrm>
          <a:prstGeom prst="rect">
            <a:avLst/>
          </a:prstGeom>
          <a:solidFill>
            <a:srgbClr val="ECFDF5"/>
          </a:solidFill>
          <a:ln w="99">
            <a:solidFill>
              <a:srgbClr val="A7F3D0"/>
            </a:solidFill>
            <a:prstDash val="solid"/>
          </a:ln>
        </p:spPr>
      </p:sp>
      <p:pic>
        <p:nvPicPr>
          <p:cNvPr id="3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75" y="2000250"/>
            <a:ext cx="171450" cy="171450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4772025" y="2228850"/>
            <a:ext cx="37861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DEPOIS (2017-Presente)</a:t>
            </a:r>
            <a:endParaRPr lang="en-US" sz="1013" dirty="0"/>
          </a:p>
        </p:txBody>
      </p:sp>
      <p:sp>
        <p:nvSpPr>
          <p:cNvPr id="34" name="Text 27"/>
          <p:cNvSpPr/>
          <p:nvPr/>
        </p:nvSpPr>
        <p:spPr>
          <a:xfrm>
            <a:off x="4772025" y="2428875"/>
            <a:ext cx="37861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Era dos Transformers</a:t>
            </a:r>
            <a:endParaRPr lang="en-US" sz="788" dirty="0"/>
          </a:p>
        </p:txBody>
      </p:sp>
      <p:sp>
        <p:nvSpPr>
          <p:cNvPr id="35" name="Shape 28"/>
          <p:cNvSpPr/>
          <p:nvPr/>
        </p:nvSpPr>
        <p:spPr>
          <a:xfrm>
            <a:off x="4772025" y="2686050"/>
            <a:ext cx="3714750" cy="3143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6" name="Text 29"/>
          <p:cNvSpPr/>
          <p:nvPr/>
        </p:nvSpPr>
        <p:spPr>
          <a:xfrm>
            <a:off x="4857750" y="2786063"/>
            <a:ext cx="643747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Arquitetura:</a:t>
            </a:r>
            <a:endParaRPr lang="en-US" sz="788" dirty="0"/>
          </a:p>
        </p:txBody>
      </p:sp>
      <p:sp>
        <p:nvSpPr>
          <p:cNvPr id="37" name="Text 30"/>
          <p:cNvSpPr/>
          <p:nvPr/>
        </p:nvSpPr>
        <p:spPr>
          <a:xfrm>
            <a:off x="5430059" y="2786063"/>
            <a:ext cx="1811555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Self-attention, processamento paralelo</a:t>
            </a:r>
            <a:endParaRPr lang="en-US" sz="788" dirty="0"/>
          </a:p>
        </p:txBody>
      </p:sp>
      <p:sp>
        <p:nvSpPr>
          <p:cNvPr id="38" name="Shape 31"/>
          <p:cNvSpPr/>
          <p:nvPr/>
        </p:nvSpPr>
        <p:spPr>
          <a:xfrm>
            <a:off x="4772025" y="3086100"/>
            <a:ext cx="3714750" cy="8858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9" name="Text 32"/>
          <p:cNvSpPr/>
          <p:nvPr/>
        </p:nvSpPr>
        <p:spPr>
          <a:xfrm>
            <a:off x="4857750" y="3186113"/>
            <a:ext cx="605014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Vantagens:</a:t>
            </a:r>
            <a:endParaRPr lang="en-US" sz="788" dirty="0"/>
          </a:p>
        </p:txBody>
      </p:sp>
      <p:sp>
        <p:nvSpPr>
          <p:cNvPr id="40" name="Text 33"/>
          <p:cNvSpPr/>
          <p:nvPr/>
        </p:nvSpPr>
        <p:spPr>
          <a:xfrm>
            <a:off x="4857750" y="3343275"/>
            <a:ext cx="36147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Processamento paralelo (rápido)</a:t>
            </a:r>
            <a:endParaRPr lang="en-US" sz="675" dirty="0"/>
          </a:p>
        </p:txBody>
      </p:sp>
      <p:sp>
        <p:nvSpPr>
          <p:cNvPr id="41" name="Text 34"/>
          <p:cNvSpPr/>
          <p:nvPr/>
        </p:nvSpPr>
        <p:spPr>
          <a:xfrm>
            <a:off x="4857750" y="3486150"/>
            <a:ext cx="36147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Captura dependências longas</a:t>
            </a:r>
            <a:endParaRPr lang="en-US" sz="675" dirty="0"/>
          </a:p>
        </p:txBody>
      </p:sp>
      <p:sp>
        <p:nvSpPr>
          <p:cNvPr id="42" name="Text 35"/>
          <p:cNvSpPr/>
          <p:nvPr/>
        </p:nvSpPr>
        <p:spPr>
          <a:xfrm>
            <a:off x="4857750" y="3629025"/>
            <a:ext cx="36147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Escalável para grandes modelos</a:t>
            </a:r>
            <a:endParaRPr lang="en-US" sz="675" dirty="0"/>
          </a:p>
        </p:txBody>
      </p:sp>
      <p:sp>
        <p:nvSpPr>
          <p:cNvPr id="43" name="Text 36"/>
          <p:cNvSpPr/>
          <p:nvPr/>
        </p:nvSpPr>
        <p:spPr>
          <a:xfrm>
            <a:off x="4857750" y="3771900"/>
            <a:ext cx="36147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Transfer learning eficiente</a:t>
            </a:r>
            <a:endParaRPr lang="en-US" sz="675" dirty="0"/>
          </a:p>
        </p:txBody>
      </p:sp>
      <p:sp>
        <p:nvSpPr>
          <p:cNvPr id="44" name="Shape 37"/>
          <p:cNvSpPr/>
          <p:nvPr/>
        </p:nvSpPr>
        <p:spPr>
          <a:xfrm>
            <a:off x="4772025" y="4057650"/>
            <a:ext cx="3714750" cy="3143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5" name="Text 38"/>
          <p:cNvSpPr/>
          <p:nvPr/>
        </p:nvSpPr>
        <p:spPr>
          <a:xfrm>
            <a:off x="4857750" y="4157663"/>
            <a:ext cx="643830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Resultados:</a:t>
            </a:r>
            <a:endParaRPr lang="en-US" sz="788" dirty="0"/>
          </a:p>
        </p:txBody>
      </p:sp>
      <p:sp>
        <p:nvSpPr>
          <p:cNvPr id="46" name="Text 39"/>
          <p:cNvSpPr/>
          <p:nvPr/>
        </p:nvSpPr>
        <p:spPr>
          <a:xfrm>
            <a:off x="5430143" y="4157663"/>
            <a:ext cx="2371390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Textos longos, alta qualidade, treinamento eficiente</a:t>
            </a:r>
            <a:endParaRPr lang="en-US" sz="788" dirty="0"/>
          </a:p>
        </p:txBody>
      </p:sp>
      <p:sp>
        <p:nvSpPr>
          <p:cNvPr id="47" name="Shape 40"/>
          <p:cNvSpPr/>
          <p:nvPr/>
        </p:nvSpPr>
        <p:spPr>
          <a:xfrm>
            <a:off x="4772025" y="4457700"/>
            <a:ext cx="3714750" cy="6000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8" name="Text 41"/>
          <p:cNvSpPr/>
          <p:nvPr/>
        </p:nvSpPr>
        <p:spPr>
          <a:xfrm>
            <a:off x="4857750" y="4557713"/>
            <a:ext cx="52160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Exemplo:</a:t>
            </a:r>
            <a:endParaRPr lang="en-US" sz="788" dirty="0"/>
          </a:p>
        </p:txBody>
      </p:sp>
      <p:sp>
        <p:nvSpPr>
          <p:cNvPr id="49" name="Text 42"/>
          <p:cNvSpPr/>
          <p:nvPr/>
        </p:nvSpPr>
        <p:spPr>
          <a:xfrm>
            <a:off x="4857750" y="4557713"/>
            <a:ext cx="3558034" cy="3982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"O gato subiu no telhado porque..." → "queria observar os pássaros que faziam ninhos na árvore próxima, demonstrando seu instinto natural de caça..." (resposta elaborada)</a:t>
            </a:r>
            <a:endParaRPr lang="en-US" sz="788" dirty="0"/>
          </a:p>
        </p:txBody>
      </p:sp>
      <p:sp>
        <p:nvSpPr>
          <p:cNvPr id="50" name="Shape 43"/>
          <p:cNvSpPr/>
          <p:nvPr/>
        </p:nvSpPr>
        <p:spPr>
          <a:xfrm>
            <a:off x="400050" y="5486400"/>
            <a:ext cx="4086225" cy="29146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1" name="Shape 44"/>
          <p:cNvSpPr/>
          <p:nvPr/>
        </p:nvSpPr>
        <p:spPr>
          <a:xfrm>
            <a:off x="542925" y="5629275"/>
            <a:ext cx="285750" cy="285750"/>
          </a:xfrm>
          <a:prstGeom prst="ellipse">
            <a:avLst/>
          </a:prstGeom>
          <a:solidFill>
            <a:srgbClr val="F97316"/>
          </a:solidFill>
          <a:ln/>
        </p:spPr>
      </p:sp>
      <p:pic>
        <p:nvPicPr>
          <p:cNvPr id="5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06" y="5715000"/>
            <a:ext cx="128588" cy="114300"/>
          </a:xfrm>
          <a:prstGeom prst="rect">
            <a:avLst/>
          </a:prstGeom>
        </p:spPr>
      </p:pic>
      <p:sp>
        <p:nvSpPr>
          <p:cNvPr id="53" name="Text 45"/>
          <p:cNvSpPr/>
          <p:nvPr/>
        </p:nvSpPr>
        <p:spPr>
          <a:xfrm>
            <a:off x="914400" y="5672138"/>
            <a:ext cx="165408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Mecanismo de Atenção</a:t>
            </a:r>
            <a:endParaRPr lang="en-US" sz="1125" dirty="0"/>
          </a:p>
        </p:txBody>
      </p:sp>
      <p:sp>
        <p:nvSpPr>
          <p:cNvPr id="54" name="Text 46"/>
          <p:cNvSpPr/>
          <p:nvPr/>
        </p:nvSpPr>
        <p:spPr>
          <a:xfrm>
            <a:off x="628650" y="6115050"/>
            <a:ext cx="37004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que é Atenção?</a:t>
            </a:r>
            <a:endParaRPr lang="en-US" sz="900" dirty="0"/>
          </a:p>
        </p:txBody>
      </p:sp>
      <p:sp>
        <p:nvSpPr>
          <p:cNvPr id="55" name="Text 47"/>
          <p:cNvSpPr/>
          <p:nvPr/>
        </p:nvSpPr>
        <p:spPr>
          <a:xfrm>
            <a:off x="628650" y="6357938"/>
            <a:ext cx="1077674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Permite que o modelo</a:t>
            </a:r>
            <a:endParaRPr lang="en-US" sz="788" dirty="0"/>
          </a:p>
        </p:txBody>
      </p:sp>
      <p:sp>
        <p:nvSpPr>
          <p:cNvPr id="56" name="Text 48"/>
          <p:cNvSpPr/>
          <p:nvPr/>
        </p:nvSpPr>
        <p:spPr>
          <a:xfrm>
            <a:off x="1634886" y="6357938"/>
            <a:ext cx="438476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"foque"</a:t>
            </a:r>
            <a:endParaRPr lang="en-US" sz="788" dirty="0"/>
          </a:p>
        </p:txBody>
      </p:sp>
      <p:sp>
        <p:nvSpPr>
          <p:cNvPr id="57" name="Text 49"/>
          <p:cNvSpPr/>
          <p:nvPr/>
        </p:nvSpPr>
        <p:spPr>
          <a:xfrm>
            <a:off x="628650" y="6357938"/>
            <a:ext cx="2890205" cy="25538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 diferentes partes da entrada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simultaneamente, pesando a importância de cada palavra.</a:t>
            </a:r>
            <a:endParaRPr lang="en-US" sz="788" dirty="0"/>
          </a:p>
        </p:txBody>
      </p:sp>
      <p:sp>
        <p:nvSpPr>
          <p:cNvPr id="58" name="Shape 50"/>
          <p:cNvSpPr/>
          <p:nvPr/>
        </p:nvSpPr>
        <p:spPr>
          <a:xfrm>
            <a:off x="542925" y="6800850"/>
            <a:ext cx="3800475" cy="6858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59" name="Text 51"/>
          <p:cNvSpPr/>
          <p:nvPr/>
        </p:nvSpPr>
        <p:spPr>
          <a:xfrm>
            <a:off x="628650" y="6886575"/>
            <a:ext cx="37004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Self-Attention</a:t>
            </a:r>
            <a:endParaRPr lang="en-US" sz="900" dirty="0"/>
          </a:p>
        </p:txBody>
      </p:sp>
      <p:sp>
        <p:nvSpPr>
          <p:cNvPr id="60" name="Text 52"/>
          <p:cNvSpPr/>
          <p:nvPr/>
        </p:nvSpPr>
        <p:spPr>
          <a:xfrm>
            <a:off x="628650" y="7115175"/>
            <a:ext cx="370046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palavra "atende" a todas as outras palavras na sequência,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criando representações contextualizadas.</a:t>
            </a:r>
            <a:endParaRPr lang="en-US" sz="788" dirty="0"/>
          </a:p>
        </p:txBody>
      </p:sp>
      <p:sp>
        <p:nvSpPr>
          <p:cNvPr id="61" name="Shape 53"/>
          <p:cNvSpPr/>
          <p:nvPr/>
        </p:nvSpPr>
        <p:spPr>
          <a:xfrm>
            <a:off x="542925" y="7572375"/>
            <a:ext cx="3800475" cy="685800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62" name="Text 54"/>
          <p:cNvSpPr/>
          <p:nvPr/>
        </p:nvSpPr>
        <p:spPr>
          <a:xfrm>
            <a:off x="628650" y="7658100"/>
            <a:ext cx="37004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Multi-Head Attention</a:t>
            </a:r>
            <a:endParaRPr lang="en-US" sz="900" dirty="0"/>
          </a:p>
        </p:txBody>
      </p:sp>
      <p:sp>
        <p:nvSpPr>
          <p:cNvPr id="63" name="Text 55"/>
          <p:cNvSpPr/>
          <p:nvPr/>
        </p:nvSpPr>
        <p:spPr>
          <a:xfrm>
            <a:off x="628650" y="7886700"/>
            <a:ext cx="370046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Múltiplas "cabeças" de atenção capturam diferentes tipos de relações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(sintáticas, semânticas, posicionais).</a:t>
            </a:r>
            <a:endParaRPr lang="en-US" sz="788" dirty="0"/>
          </a:p>
        </p:txBody>
      </p:sp>
      <p:sp>
        <p:nvSpPr>
          <p:cNvPr id="64" name="Shape 56"/>
          <p:cNvSpPr/>
          <p:nvPr/>
        </p:nvSpPr>
        <p:spPr>
          <a:xfrm>
            <a:off x="4657725" y="5486400"/>
            <a:ext cx="4086225" cy="29146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6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600" y="5657850"/>
            <a:ext cx="160734" cy="142875"/>
          </a:xfrm>
          <a:prstGeom prst="rect">
            <a:avLst/>
          </a:prstGeom>
        </p:spPr>
      </p:pic>
      <p:sp>
        <p:nvSpPr>
          <p:cNvPr id="66" name="Text 57"/>
          <p:cNvSpPr/>
          <p:nvPr/>
        </p:nvSpPr>
        <p:spPr>
          <a:xfrm>
            <a:off x="5018484" y="5629275"/>
            <a:ext cx="177848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Inovações Fundamentais</a:t>
            </a:r>
            <a:endParaRPr lang="en-US" sz="1125" dirty="0"/>
          </a:p>
        </p:txBody>
      </p:sp>
      <p:sp>
        <p:nvSpPr>
          <p:cNvPr id="67" name="Text 58"/>
          <p:cNvSpPr/>
          <p:nvPr/>
        </p:nvSpPr>
        <p:spPr>
          <a:xfrm>
            <a:off x="4972050" y="59436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Paralelização</a:t>
            </a:r>
            <a:endParaRPr lang="en-US" sz="788" dirty="0"/>
          </a:p>
        </p:txBody>
      </p:sp>
      <p:sp>
        <p:nvSpPr>
          <p:cNvPr id="68" name="Text 59"/>
          <p:cNvSpPr/>
          <p:nvPr/>
        </p:nvSpPr>
        <p:spPr>
          <a:xfrm>
            <a:off x="4972050" y="608647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Processa toda a sequência simultaneamente, não palavra por palavra</a:t>
            </a:r>
            <a:endParaRPr lang="en-US" sz="788" dirty="0"/>
          </a:p>
        </p:txBody>
      </p:sp>
      <p:sp>
        <p:nvSpPr>
          <p:cNvPr id="69" name="Text 60"/>
          <p:cNvSpPr/>
          <p:nvPr/>
        </p:nvSpPr>
        <p:spPr>
          <a:xfrm>
            <a:off x="4972050" y="631507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Positional Encoding</a:t>
            </a:r>
            <a:endParaRPr lang="en-US" sz="788" dirty="0"/>
          </a:p>
        </p:txBody>
      </p:sp>
      <p:sp>
        <p:nvSpPr>
          <p:cNvPr id="70" name="Text 61"/>
          <p:cNvSpPr/>
          <p:nvPr/>
        </p:nvSpPr>
        <p:spPr>
          <a:xfrm>
            <a:off x="4972050" y="64579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Adiciona informação de posição sem recorrência</a:t>
            </a:r>
            <a:endParaRPr lang="en-US" sz="788" dirty="0"/>
          </a:p>
        </p:txBody>
      </p:sp>
      <p:sp>
        <p:nvSpPr>
          <p:cNvPr id="71" name="Text 62"/>
          <p:cNvSpPr/>
          <p:nvPr/>
        </p:nvSpPr>
        <p:spPr>
          <a:xfrm>
            <a:off x="4972050" y="66865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Residual Connections</a:t>
            </a:r>
            <a:endParaRPr lang="en-US" sz="788" dirty="0"/>
          </a:p>
        </p:txBody>
      </p:sp>
      <p:sp>
        <p:nvSpPr>
          <p:cNvPr id="72" name="Text 63"/>
          <p:cNvSpPr/>
          <p:nvPr/>
        </p:nvSpPr>
        <p:spPr>
          <a:xfrm>
            <a:off x="4972050" y="682942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 treinamento de redes muito profundas</a:t>
            </a:r>
            <a:endParaRPr lang="en-US" sz="788" dirty="0"/>
          </a:p>
        </p:txBody>
      </p:sp>
      <p:sp>
        <p:nvSpPr>
          <p:cNvPr id="73" name="Text 64"/>
          <p:cNvSpPr/>
          <p:nvPr/>
        </p:nvSpPr>
        <p:spPr>
          <a:xfrm>
            <a:off x="4972050" y="705802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Layer Normalization</a:t>
            </a:r>
            <a:endParaRPr lang="en-US" sz="788" dirty="0"/>
          </a:p>
        </p:txBody>
      </p:sp>
      <p:sp>
        <p:nvSpPr>
          <p:cNvPr id="74" name="Text 65"/>
          <p:cNvSpPr/>
          <p:nvPr/>
        </p:nvSpPr>
        <p:spPr>
          <a:xfrm>
            <a:off x="4972050" y="72009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Estabiliza o treinamento e acelera convergência</a:t>
            </a:r>
            <a:endParaRPr lang="en-US" sz="788" dirty="0"/>
          </a:p>
        </p:txBody>
      </p:sp>
      <p:sp>
        <p:nvSpPr>
          <p:cNvPr id="75" name="Text 66"/>
          <p:cNvSpPr/>
          <p:nvPr/>
        </p:nvSpPr>
        <p:spPr>
          <a:xfrm>
            <a:off x="4972050" y="74295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Escalabilidade</a:t>
            </a:r>
            <a:endParaRPr lang="en-US" sz="788" dirty="0"/>
          </a:p>
        </p:txBody>
      </p:sp>
      <p:sp>
        <p:nvSpPr>
          <p:cNvPr id="76" name="Text 67"/>
          <p:cNvSpPr/>
          <p:nvPr/>
        </p:nvSpPr>
        <p:spPr>
          <a:xfrm>
            <a:off x="4972050" y="757237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Permite modelos com bilhões de parâmetros</a:t>
            </a:r>
            <a:endParaRPr lang="en-US" sz="788" dirty="0"/>
          </a:p>
        </p:txBody>
      </p:sp>
      <p:sp>
        <p:nvSpPr>
          <p:cNvPr id="77" name="Shape 68"/>
          <p:cNvSpPr/>
          <p:nvPr/>
        </p:nvSpPr>
        <p:spPr>
          <a:xfrm>
            <a:off x="400050" y="8572500"/>
            <a:ext cx="8343900" cy="12287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7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3475" y="8743950"/>
            <a:ext cx="178594" cy="142875"/>
          </a:xfrm>
          <a:prstGeom prst="rect">
            <a:avLst/>
          </a:prstGeom>
        </p:spPr>
      </p:pic>
      <p:sp>
        <p:nvSpPr>
          <p:cNvPr id="79" name="Text 69"/>
          <p:cNvSpPr/>
          <p:nvPr/>
        </p:nvSpPr>
        <p:spPr>
          <a:xfrm>
            <a:off x="3659219" y="8715375"/>
            <a:ext cx="213274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Linha do Tempo da Revolução</a:t>
            </a:r>
            <a:endParaRPr lang="en-US" sz="1125" dirty="0"/>
          </a:p>
        </p:txBody>
      </p:sp>
      <p:sp>
        <p:nvSpPr>
          <p:cNvPr id="80" name="Shape 70"/>
          <p:cNvSpPr/>
          <p:nvPr/>
        </p:nvSpPr>
        <p:spPr>
          <a:xfrm>
            <a:off x="542925" y="9029700"/>
            <a:ext cx="1928813" cy="628650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81" name="Text 71"/>
          <p:cNvSpPr/>
          <p:nvPr/>
        </p:nvSpPr>
        <p:spPr>
          <a:xfrm>
            <a:off x="628650" y="9115425"/>
            <a:ext cx="18288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2017</a:t>
            </a:r>
            <a:endParaRPr lang="en-US" sz="1013" dirty="0"/>
          </a:p>
        </p:txBody>
      </p:sp>
      <p:sp>
        <p:nvSpPr>
          <p:cNvPr id="82" name="Text 72"/>
          <p:cNvSpPr/>
          <p:nvPr/>
        </p:nvSpPr>
        <p:spPr>
          <a:xfrm>
            <a:off x="628650" y="9315450"/>
            <a:ext cx="18288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Transformer Original</a:t>
            </a:r>
            <a:endParaRPr lang="en-US" sz="788" dirty="0"/>
          </a:p>
        </p:txBody>
      </p:sp>
      <p:sp>
        <p:nvSpPr>
          <p:cNvPr id="83" name="Text 73"/>
          <p:cNvSpPr/>
          <p:nvPr/>
        </p:nvSpPr>
        <p:spPr>
          <a:xfrm>
            <a:off x="628650" y="9458325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"Attention Is All You Need"</a:t>
            </a:r>
            <a:endParaRPr lang="en-US" sz="675" dirty="0"/>
          </a:p>
        </p:txBody>
      </p:sp>
      <p:sp>
        <p:nvSpPr>
          <p:cNvPr id="84" name="Shape 74"/>
          <p:cNvSpPr/>
          <p:nvPr/>
        </p:nvSpPr>
        <p:spPr>
          <a:xfrm>
            <a:off x="2586038" y="9029700"/>
            <a:ext cx="1928813" cy="62865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85" name="Text 75"/>
          <p:cNvSpPr/>
          <p:nvPr/>
        </p:nvSpPr>
        <p:spPr>
          <a:xfrm>
            <a:off x="2671763" y="9115425"/>
            <a:ext cx="18288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2018</a:t>
            </a:r>
            <a:endParaRPr lang="en-US" sz="1013" dirty="0"/>
          </a:p>
        </p:txBody>
      </p:sp>
      <p:sp>
        <p:nvSpPr>
          <p:cNvPr id="86" name="Text 76"/>
          <p:cNvSpPr/>
          <p:nvPr/>
        </p:nvSpPr>
        <p:spPr>
          <a:xfrm>
            <a:off x="2671763" y="9315450"/>
            <a:ext cx="18288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BERT</a:t>
            </a:r>
            <a:endParaRPr lang="en-US" sz="788" dirty="0"/>
          </a:p>
        </p:txBody>
      </p:sp>
      <p:sp>
        <p:nvSpPr>
          <p:cNvPr id="87" name="Text 77"/>
          <p:cNvSpPr/>
          <p:nvPr/>
        </p:nvSpPr>
        <p:spPr>
          <a:xfrm>
            <a:off x="2671763" y="9458325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Bidirectional Encoder</a:t>
            </a:r>
            <a:endParaRPr lang="en-US" sz="675" dirty="0"/>
          </a:p>
        </p:txBody>
      </p:sp>
      <p:sp>
        <p:nvSpPr>
          <p:cNvPr id="88" name="Shape 78"/>
          <p:cNvSpPr/>
          <p:nvPr/>
        </p:nvSpPr>
        <p:spPr>
          <a:xfrm>
            <a:off x="4629150" y="9029700"/>
            <a:ext cx="1928813" cy="628650"/>
          </a:xfrm>
          <a:prstGeom prst="rect">
            <a:avLst/>
          </a:prstGeom>
          <a:solidFill>
            <a:srgbClr val="ECFDF5"/>
          </a:solidFill>
          <a:ln/>
        </p:spPr>
      </p:sp>
      <p:sp>
        <p:nvSpPr>
          <p:cNvPr id="89" name="Text 79"/>
          <p:cNvSpPr/>
          <p:nvPr/>
        </p:nvSpPr>
        <p:spPr>
          <a:xfrm>
            <a:off x="4714875" y="9115425"/>
            <a:ext cx="18288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2019</a:t>
            </a:r>
            <a:endParaRPr lang="en-US" sz="1013" dirty="0"/>
          </a:p>
        </p:txBody>
      </p:sp>
      <p:sp>
        <p:nvSpPr>
          <p:cNvPr id="90" name="Text 80"/>
          <p:cNvSpPr/>
          <p:nvPr/>
        </p:nvSpPr>
        <p:spPr>
          <a:xfrm>
            <a:off x="4714875" y="9315450"/>
            <a:ext cx="18288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GPT-2</a:t>
            </a:r>
            <a:endParaRPr lang="en-US" sz="788" dirty="0"/>
          </a:p>
        </p:txBody>
      </p:sp>
      <p:sp>
        <p:nvSpPr>
          <p:cNvPr id="91" name="Text 81"/>
          <p:cNvSpPr/>
          <p:nvPr/>
        </p:nvSpPr>
        <p:spPr>
          <a:xfrm>
            <a:off x="4714875" y="9458325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Geração de texto avançada</a:t>
            </a:r>
            <a:endParaRPr lang="en-US" sz="675" dirty="0"/>
          </a:p>
        </p:txBody>
      </p:sp>
      <p:sp>
        <p:nvSpPr>
          <p:cNvPr id="92" name="Text 82"/>
          <p:cNvSpPr/>
          <p:nvPr/>
        </p:nvSpPr>
        <p:spPr>
          <a:xfrm>
            <a:off x="6757988" y="9115425"/>
            <a:ext cx="182880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2020+</a:t>
            </a:r>
            <a:endParaRPr lang="en-US" sz="1013" dirty="0"/>
          </a:p>
        </p:txBody>
      </p:sp>
      <p:sp>
        <p:nvSpPr>
          <p:cNvPr id="93" name="Text 83"/>
          <p:cNvSpPr/>
          <p:nvPr/>
        </p:nvSpPr>
        <p:spPr>
          <a:xfrm>
            <a:off x="6757988" y="9315450"/>
            <a:ext cx="18288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Era dos LLMs</a:t>
            </a:r>
            <a:endParaRPr lang="en-US" sz="788" dirty="0"/>
          </a:p>
        </p:txBody>
      </p:sp>
      <p:sp>
        <p:nvSpPr>
          <p:cNvPr id="94" name="Text 84"/>
          <p:cNvSpPr/>
          <p:nvPr/>
        </p:nvSpPr>
        <p:spPr>
          <a:xfrm>
            <a:off x="6757988" y="9458325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GPT-3, ChatGPT, GPT-4</a:t>
            </a:r>
            <a:endParaRPr lang="en-US" sz="675" dirty="0"/>
          </a:p>
        </p:txBody>
      </p:sp>
      <p:sp>
        <p:nvSpPr>
          <p:cNvPr id="95" name="Shape 85"/>
          <p:cNvSpPr/>
          <p:nvPr/>
        </p:nvSpPr>
        <p:spPr>
          <a:xfrm>
            <a:off x="400050" y="9972675"/>
            <a:ext cx="4086225" cy="26860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9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925" y="10151269"/>
            <a:ext cx="128588" cy="128588"/>
          </a:xfrm>
          <a:prstGeom prst="rect">
            <a:avLst/>
          </a:prstGeom>
        </p:spPr>
      </p:pic>
      <p:sp>
        <p:nvSpPr>
          <p:cNvPr id="97" name="Text 86"/>
          <p:cNvSpPr/>
          <p:nvPr/>
        </p:nvSpPr>
        <p:spPr>
          <a:xfrm>
            <a:off x="728663" y="10115550"/>
            <a:ext cx="152164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Impacto no Mundo Real</a:t>
            </a:r>
            <a:endParaRPr lang="en-US" sz="1013" dirty="0"/>
          </a:p>
        </p:txBody>
      </p:sp>
      <p:sp>
        <p:nvSpPr>
          <p:cNvPr id="98" name="Shape 87"/>
          <p:cNvSpPr/>
          <p:nvPr/>
        </p:nvSpPr>
        <p:spPr>
          <a:xfrm>
            <a:off x="542925" y="10429875"/>
            <a:ext cx="3800475" cy="4572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99" name="Text 88"/>
          <p:cNvSpPr/>
          <p:nvPr/>
        </p:nvSpPr>
        <p:spPr>
          <a:xfrm>
            <a:off x="628650" y="105156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ChatGPT &amp; Assistentes IA</a:t>
            </a:r>
            <a:endParaRPr lang="en-US" sz="788" dirty="0"/>
          </a:p>
        </p:txBody>
      </p:sp>
      <p:sp>
        <p:nvSpPr>
          <p:cNvPr id="100" name="Text 89"/>
          <p:cNvSpPr/>
          <p:nvPr/>
        </p:nvSpPr>
        <p:spPr>
          <a:xfrm>
            <a:off x="628650" y="1068705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Conversação natural, programação, escrita criativa</a:t>
            </a:r>
            <a:endParaRPr lang="en-US" sz="675" dirty="0"/>
          </a:p>
        </p:txBody>
      </p:sp>
      <p:sp>
        <p:nvSpPr>
          <p:cNvPr id="101" name="Shape 90"/>
          <p:cNvSpPr/>
          <p:nvPr/>
        </p:nvSpPr>
        <p:spPr>
          <a:xfrm>
            <a:off x="542925" y="10972800"/>
            <a:ext cx="3800475" cy="457200"/>
          </a:xfrm>
          <a:prstGeom prst="rect">
            <a:avLst/>
          </a:prstGeom>
          <a:solidFill>
            <a:srgbClr val="ECFDF5"/>
          </a:solidFill>
          <a:ln/>
        </p:spPr>
      </p:sp>
      <p:sp>
        <p:nvSpPr>
          <p:cNvPr id="102" name="Text 91"/>
          <p:cNvSpPr/>
          <p:nvPr/>
        </p:nvSpPr>
        <p:spPr>
          <a:xfrm>
            <a:off x="628650" y="1105852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Tradução Automática</a:t>
            </a:r>
            <a:endParaRPr lang="en-US" sz="788" dirty="0"/>
          </a:p>
        </p:txBody>
      </p:sp>
      <p:sp>
        <p:nvSpPr>
          <p:cNvPr id="103" name="Text 92"/>
          <p:cNvSpPr/>
          <p:nvPr/>
        </p:nvSpPr>
        <p:spPr>
          <a:xfrm>
            <a:off x="628650" y="11229975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Translate, DeepL - qualidade quase humana</a:t>
            </a:r>
            <a:endParaRPr lang="en-US" sz="675" dirty="0"/>
          </a:p>
        </p:txBody>
      </p:sp>
      <p:sp>
        <p:nvSpPr>
          <p:cNvPr id="104" name="Shape 93"/>
          <p:cNvSpPr/>
          <p:nvPr/>
        </p:nvSpPr>
        <p:spPr>
          <a:xfrm>
            <a:off x="542925" y="11515725"/>
            <a:ext cx="3800475" cy="457200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105" name="Text 94"/>
          <p:cNvSpPr/>
          <p:nvPr/>
        </p:nvSpPr>
        <p:spPr>
          <a:xfrm>
            <a:off x="628650" y="116014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Busca Semântica</a:t>
            </a:r>
            <a:endParaRPr lang="en-US" sz="788" dirty="0"/>
          </a:p>
        </p:txBody>
      </p:sp>
      <p:sp>
        <p:nvSpPr>
          <p:cNvPr id="106" name="Text 95"/>
          <p:cNvSpPr/>
          <p:nvPr/>
        </p:nvSpPr>
        <p:spPr>
          <a:xfrm>
            <a:off x="628650" y="1177290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Search, Bing - compreensão de intenção</a:t>
            </a:r>
            <a:endParaRPr lang="en-US" sz="675" dirty="0"/>
          </a:p>
        </p:txBody>
      </p:sp>
      <p:sp>
        <p:nvSpPr>
          <p:cNvPr id="107" name="Text 96"/>
          <p:cNvSpPr/>
          <p:nvPr/>
        </p:nvSpPr>
        <p:spPr>
          <a:xfrm>
            <a:off x="628650" y="1214437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Geração de Código</a:t>
            </a:r>
            <a:endParaRPr lang="en-US" sz="788" dirty="0"/>
          </a:p>
        </p:txBody>
      </p:sp>
      <p:sp>
        <p:nvSpPr>
          <p:cNvPr id="108" name="Text 97"/>
          <p:cNvSpPr/>
          <p:nvPr/>
        </p:nvSpPr>
        <p:spPr>
          <a:xfrm>
            <a:off x="628650" y="12315825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Copilot, CodeT5 - programação assistida</a:t>
            </a:r>
            <a:endParaRPr lang="en-US" sz="675" dirty="0"/>
          </a:p>
        </p:txBody>
      </p:sp>
      <p:sp>
        <p:nvSpPr>
          <p:cNvPr id="109" name="Shape 98"/>
          <p:cNvSpPr/>
          <p:nvPr/>
        </p:nvSpPr>
        <p:spPr>
          <a:xfrm>
            <a:off x="4657725" y="9972675"/>
            <a:ext cx="4086225" cy="26860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10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0600" y="10151269"/>
            <a:ext cx="128588" cy="128588"/>
          </a:xfrm>
          <a:prstGeom prst="rect">
            <a:avLst/>
          </a:prstGeom>
        </p:spPr>
      </p:pic>
      <p:sp>
        <p:nvSpPr>
          <p:cNvPr id="111" name="Text 99"/>
          <p:cNvSpPr/>
          <p:nvPr/>
        </p:nvSpPr>
        <p:spPr>
          <a:xfrm>
            <a:off x="4986338" y="10115550"/>
            <a:ext cx="192900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 que Funcionam Tão Bem?</a:t>
            </a:r>
            <a:endParaRPr lang="en-US" sz="1013" dirty="0"/>
          </a:p>
        </p:txBody>
      </p:sp>
      <p:pic>
        <p:nvPicPr>
          <p:cNvPr id="1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0600" y="10458450"/>
            <a:ext cx="100013" cy="100013"/>
          </a:xfrm>
          <a:prstGeom prst="rect">
            <a:avLst/>
          </a:prstGeom>
        </p:spPr>
      </p:pic>
      <p:sp>
        <p:nvSpPr>
          <p:cNvPr id="113" name="Text 100"/>
          <p:cNvSpPr/>
          <p:nvPr/>
        </p:nvSpPr>
        <p:spPr>
          <a:xfrm>
            <a:off x="4957763" y="10444163"/>
            <a:ext cx="877063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Contexto Global:</a:t>
            </a:r>
            <a:endParaRPr lang="en-US" sz="788" dirty="0"/>
          </a:p>
        </p:txBody>
      </p:sp>
      <p:sp>
        <p:nvSpPr>
          <p:cNvPr id="114" name="Text 101"/>
          <p:cNvSpPr/>
          <p:nvPr/>
        </p:nvSpPr>
        <p:spPr>
          <a:xfrm>
            <a:off x="5763388" y="10444163"/>
            <a:ext cx="1688157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Cada palavra "vê" toda a sequência</a:t>
            </a:r>
            <a:endParaRPr lang="en-US" sz="788" dirty="0"/>
          </a:p>
        </p:txBody>
      </p:sp>
      <p:pic>
        <p:nvPicPr>
          <p:cNvPr id="11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0600" y="10687050"/>
            <a:ext cx="100013" cy="100013"/>
          </a:xfrm>
          <a:prstGeom prst="rect">
            <a:avLst/>
          </a:prstGeom>
        </p:spPr>
      </p:pic>
      <p:sp>
        <p:nvSpPr>
          <p:cNvPr id="116" name="Text 102"/>
          <p:cNvSpPr/>
          <p:nvPr/>
        </p:nvSpPr>
        <p:spPr>
          <a:xfrm>
            <a:off x="4957763" y="10672763"/>
            <a:ext cx="738569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Paralelização:</a:t>
            </a:r>
            <a:endParaRPr lang="en-US" sz="788" dirty="0"/>
          </a:p>
        </p:txBody>
      </p:sp>
      <p:sp>
        <p:nvSpPr>
          <p:cNvPr id="117" name="Text 103"/>
          <p:cNvSpPr/>
          <p:nvPr/>
        </p:nvSpPr>
        <p:spPr>
          <a:xfrm>
            <a:off x="5624894" y="10672763"/>
            <a:ext cx="1472254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Treinamento muito mais rápido</a:t>
            </a:r>
            <a:endParaRPr lang="en-US" sz="788" dirty="0"/>
          </a:p>
        </p:txBody>
      </p:sp>
      <p:pic>
        <p:nvPicPr>
          <p:cNvPr id="118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0600" y="10915650"/>
            <a:ext cx="100013" cy="100013"/>
          </a:xfrm>
          <a:prstGeom prst="rect">
            <a:avLst/>
          </a:prstGeom>
        </p:spPr>
      </p:pic>
      <p:sp>
        <p:nvSpPr>
          <p:cNvPr id="119" name="Text 104"/>
          <p:cNvSpPr/>
          <p:nvPr/>
        </p:nvSpPr>
        <p:spPr>
          <a:xfrm>
            <a:off x="4957763" y="10901363"/>
            <a:ext cx="799626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Escalabilidade:</a:t>
            </a:r>
            <a:endParaRPr lang="en-US" sz="788" dirty="0"/>
          </a:p>
        </p:txBody>
      </p:sp>
      <p:sp>
        <p:nvSpPr>
          <p:cNvPr id="120" name="Text 105"/>
          <p:cNvSpPr/>
          <p:nvPr/>
        </p:nvSpPr>
        <p:spPr>
          <a:xfrm>
            <a:off x="5685951" y="10901363"/>
            <a:ext cx="2478351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Mais dados + mais parâmetros = melhor performance</a:t>
            </a:r>
            <a:endParaRPr lang="en-US" sz="788" dirty="0"/>
          </a:p>
        </p:txBody>
      </p:sp>
      <p:pic>
        <p:nvPicPr>
          <p:cNvPr id="121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0600" y="11144250"/>
            <a:ext cx="100013" cy="100013"/>
          </a:xfrm>
          <a:prstGeom prst="rect">
            <a:avLst/>
          </a:prstGeom>
        </p:spPr>
      </p:pic>
      <p:sp>
        <p:nvSpPr>
          <p:cNvPr id="122" name="Text 106"/>
          <p:cNvSpPr/>
          <p:nvPr/>
        </p:nvSpPr>
        <p:spPr>
          <a:xfrm>
            <a:off x="4957763" y="11129963"/>
            <a:ext cx="949533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Transfer Learning:</a:t>
            </a:r>
            <a:endParaRPr lang="en-US" sz="788" dirty="0"/>
          </a:p>
        </p:txBody>
      </p:sp>
      <p:sp>
        <p:nvSpPr>
          <p:cNvPr id="123" name="Text 107"/>
          <p:cNvSpPr/>
          <p:nvPr/>
        </p:nvSpPr>
        <p:spPr>
          <a:xfrm>
            <a:off x="5835858" y="11129963"/>
            <a:ext cx="1519665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Pré-treino + fine-tuning eficiente</a:t>
            </a:r>
            <a:endParaRPr lang="en-US" sz="788" dirty="0"/>
          </a:p>
        </p:txBody>
      </p:sp>
      <p:pic>
        <p:nvPicPr>
          <p:cNvPr id="124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00600" y="11372850"/>
            <a:ext cx="100013" cy="100013"/>
          </a:xfrm>
          <a:prstGeom prst="rect">
            <a:avLst/>
          </a:prstGeom>
        </p:spPr>
      </p:pic>
      <p:sp>
        <p:nvSpPr>
          <p:cNvPr id="125" name="Text 108"/>
          <p:cNvSpPr/>
          <p:nvPr/>
        </p:nvSpPr>
        <p:spPr>
          <a:xfrm>
            <a:off x="4957763" y="11358563"/>
            <a:ext cx="71055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Flexibilidade:</a:t>
            </a:r>
            <a:endParaRPr lang="en-US" sz="788" dirty="0"/>
          </a:p>
        </p:txBody>
      </p:sp>
      <p:sp>
        <p:nvSpPr>
          <p:cNvPr id="126" name="Text 109"/>
          <p:cNvSpPr/>
          <p:nvPr/>
        </p:nvSpPr>
        <p:spPr>
          <a:xfrm>
            <a:off x="5596877" y="11358563"/>
            <a:ext cx="1916953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Mesma arquitetura para múltiplas tarefas</a:t>
            </a:r>
            <a:endParaRPr lang="en-US" sz="788" dirty="0"/>
          </a:p>
        </p:txBody>
      </p:sp>
      <p:sp>
        <p:nvSpPr>
          <p:cNvPr id="127" name="Shape 110"/>
          <p:cNvSpPr/>
          <p:nvPr/>
        </p:nvSpPr>
        <p:spPr>
          <a:xfrm>
            <a:off x="400050" y="12830175"/>
            <a:ext cx="8343900" cy="585788"/>
          </a:xfrm>
          <a:prstGeom prst="rect">
            <a:avLst/>
          </a:prstGeom>
          <a:solidFill>
            <a:srgbClr val="EFF6FF"/>
          </a:solidFill>
          <a:ln w="99">
            <a:solidFill>
              <a:srgbClr val="DDD6FE"/>
            </a:solidFill>
            <a:prstDash val="solid"/>
          </a:ln>
        </p:spPr>
      </p:sp>
      <p:pic>
        <p:nvPicPr>
          <p:cNvPr id="128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4350" y="13051631"/>
            <a:ext cx="114300" cy="128588"/>
          </a:xfrm>
          <a:prstGeom prst="rect">
            <a:avLst/>
          </a:prstGeom>
        </p:spPr>
      </p:pic>
      <p:sp>
        <p:nvSpPr>
          <p:cNvPr id="129" name="Text 111"/>
          <p:cNvSpPr/>
          <p:nvPr/>
        </p:nvSpPr>
        <p:spPr>
          <a:xfrm>
            <a:off x="827726" y="12965906"/>
            <a:ext cx="1530325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"Attention Is All You Need"</a:t>
            </a:r>
            <a:endParaRPr lang="en-US" sz="900" dirty="0"/>
          </a:p>
        </p:txBody>
      </p:sp>
      <p:sp>
        <p:nvSpPr>
          <p:cNvPr id="130" name="Text 112"/>
          <p:cNvSpPr/>
          <p:nvPr/>
        </p:nvSpPr>
        <p:spPr>
          <a:xfrm>
            <a:off x="2286614" y="12965906"/>
            <a:ext cx="6101097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não foi apenas um paper - foi uma declaração que 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redefiniu completamente como pensamos sobre processamento de linguagem e IA generativa.</a:t>
            </a:r>
            <a:endParaRPr lang="en-US" sz="900" dirty="0"/>
          </a:p>
        </p:txBody>
      </p:sp>
      <p:pic>
        <p:nvPicPr>
          <p:cNvPr id="131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15350" y="13051631"/>
            <a:ext cx="114300" cy="1285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336952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71450" y="171450"/>
            <a:ext cx="8801100" cy="13026628"/>
          </a:xfrm>
          <a:prstGeom prst="rect">
            <a:avLst/>
          </a:prstGeom>
          <a:solidFill>
            <a:srgbClr val="FFFFFF">
              <a:alpha val="95000"/>
            </a:srgbClr>
          </a:solidFill>
          <a:ln w="99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2142958" y="400050"/>
            <a:ext cx="457200" cy="457200"/>
          </a:xfrm>
          <a:prstGeom prst="ellipse">
            <a:avLst/>
          </a:prstGeom>
          <a:solidFill>
            <a:srgbClr val="10B981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833" y="542925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14458" y="500063"/>
            <a:ext cx="4358022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BERT e Modelos de Linguagem Modernos</a:t>
            </a:r>
            <a:endParaRPr lang="en-US" sz="1688" dirty="0"/>
          </a:p>
        </p:txBody>
      </p:sp>
      <p:sp>
        <p:nvSpPr>
          <p:cNvPr id="7" name="Text 3"/>
          <p:cNvSpPr/>
          <p:nvPr/>
        </p:nvSpPr>
        <p:spPr>
          <a:xfrm>
            <a:off x="400050" y="971550"/>
            <a:ext cx="84153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Bidirectional Encoder Representations from Transformers</a:t>
            </a:r>
            <a:endParaRPr lang="en-US" sz="1013" dirty="0"/>
          </a:p>
        </p:txBody>
      </p:sp>
      <p:sp>
        <p:nvSpPr>
          <p:cNvPr id="8" name="Shape 4"/>
          <p:cNvSpPr/>
          <p:nvPr/>
        </p:nvSpPr>
        <p:spPr>
          <a:xfrm>
            <a:off x="4229100" y="1228725"/>
            <a:ext cx="685800" cy="28575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9" name="Shape 5"/>
          <p:cNvSpPr/>
          <p:nvPr/>
        </p:nvSpPr>
        <p:spPr>
          <a:xfrm>
            <a:off x="400050" y="1428750"/>
            <a:ext cx="8343900" cy="172878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765" y="1600200"/>
            <a:ext cx="107156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323072" y="1571625"/>
            <a:ext cx="273360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Inovação do BERT: Bidirecionalidade</a:t>
            </a:r>
            <a:endParaRPr lang="en-US" sz="1125" dirty="0"/>
          </a:p>
        </p:txBody>
      </p:sp>
      <p:sp>
        <p:nvSpPr>
          <p:cNvPr id="12" name="Shape 7"/>
          <p:cNvSpPr/>
          <p:nvPr/>
        </p:nvSpPr>
        <p:spPr>
          <a:xfrm>
            <a:off x="542925" y="1885950"/>
            <a:ext cx="2609841" cy="1128713"/>
          </a:xfrm>
          <a:prstGeom prst="rect">
            <a:avLst/>
          </a:prstGeom>
          <a:solidFill>
            <a:srgbClr val="FEF2F2"/>
          </a:solidFill>
          <a:ln w="99">
            <a:solidFill>
              <a:srgbClr val="FECACA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822" y="2000250"/>
            <a:ext cx="150019" cy="17145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57225" y="2228850"/>
            <a:ext cx="245267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Modelos Tradicionais</a:t>
            </a:r>
            <a:endParaRPr lang="en-US" sz="900" dirty="0"/>
          </a:p>
        </p:txBody>
      </p:sp>
      <p:sp>
        <p:nvSpPr>
          <p:cNvPr id="15" name="Text 9"/>
          <p:cNvSpPr/>
          <p:nvPr/>
        </p:nvSpPr>
        <p:spPr>
          <a:xfrm>
            <a:off x="657225" y="2457450"/>
            <a:ext cx="245267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B91C1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Leitura Unidirecional</a:t>
            </a:r>
            <a:endParaRPr lang="en-US" sz="788" dirty="0"/>
          </a:p>
        </p:txBody>
      </p:sp>
      <p:sp>
        <p:nvSpPr>
          <p:cNvPr id="16" name="Text 10"/>
          <p:cNvSpPr/>
          <p:nvPr/>
        </p:nvSpPr>
        <p:spPr>
          <a:xfrm>
            <a:off x="1319417" y="2666405"/>
            <a:ext cx="1128266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"O gato [MASK] no telhado"</a:t>
            </a:r>
            <a:endParaRPr lang="en-US" sz="675" dirty="0"/>
          </a:p>
        </p:txBody>
      </p:sp>
      <p:sp>
        <p:nvSpPr>
          <p:cNvPr id="17" name="Text 11"/>
          <p:cNvSpPr/>
          <p:nvPr/>
        </p:nvSpPr>
        <p:spPr>
          <a:xfrm>
            <a:off x="1512438" y="2780705"/>
            <a:ext cx="742224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→ Só vê "O gato"</a:t>
            </a:r>
            <a:endParaRPr lang="en-US" sz="675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816" y="2333327"/>
            <a:ext cx="214313" cy="214313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5991206" y="1885950"/>
            <a:ext cx="2609869" cy="1128713"/>
          </a:xfrm>
          <a:prstGeom prst="rect">
            <a:avLst/>
          </a:prstGeom>
          <a:solidFill>
            <a:srgbClr val="ECFDF5"/>
          </a:solidFill>
          <a:ln w="99">
            <a:solidFill>
              <a:srgbClr val="A7F3D0"/>
            </a:solidFill>
            <a:prstDash val="solid"/>
          </a:ln>
        </p:spPr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0416" y="2000250"/>
            <a:ext cx="171450" cy="17145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6105506" y="2228850"/>
            <a:ext cx="245270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BERT</a:t>
            </a:r>
            <a:endParaRPr lang="en-US" sz="900" dirty="0"/>
          </a:p>
        </p:txBody>
      </p:sp>
      <p:sp>
        <p:nvSpPr>
          <p:cNvPr id="22" name="Text 14"/>
          <p:cNvSpPr/>
          <p:nvPr/>
        </p:nvSpPr>
        <p:spPr>
          <a:xfrm>
            <a:off x="6105506" y="2457450"/>
            <a:ext cx="245270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Leitura Bidirecional</a:t>
            </a:r>
            <a:endParaRPr lang="en-US" sz="788" dirty="0"/>
          </a:p>
        </p:txBody>
      </p:sp>
      <p:sp>
        <p:nvSpPr>
          <p:cNvPr id="23" name="Text 15"/>
          <p:cNvSpPr/>
          <p:nvPr/>
        </p:nvSpPr>
        <p:spPr>
          <a:xfrm>
            <a:off x="6767726" y="2666405"/>
            <a:ext cx="1128266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"O gato [MASK] no telhado"</a:t>
            </a:r>
            <a:endParaRPr lang="en-US" sz="675" dirty="0"/>
          </a:p>
        </p:txBody>
      </p:sp>
      <p:sp>
        <p:nvSpPr>
          <p:cNvPr id="24" name="Text 16"/>
          <p:cNvSpPr/>
          <p:nvPr/>
        </p:nvSpPr>
        <p:spPr>
          <a:xfrm>
            <a:off x="6734882" y="2780705"/>
            <a:ext cx="1193955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→ Vê "O gato" E "no telhado"</a:t>
            </a:r>
            <a:endParaRPr lang="en-US" sz="675" dirty="0"/>
          </a:p>
        </p:txBody>
      </p:sp>
      <p:sp>
        <p:nvSpPr>
          <p:cNvPr id="25" name="Shape 17"/>
          <p:cNvSpPr/>
          <p:nvPr/>
        </p:nvSpPr>
        <p:spPr>
          <a:xfrm>
            <a:off x="400050" y="3314700"/>
            <a:ext cx="4086225" cy="30575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925" y="3486150"/>
            <a:ext cx="178594" cy="142875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778669" y="3457575"/>
            <a:ext cx="191089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Tarefas de Pré-treinamento</a:t>
            </a:r>
            <a:endParaRPr lang="en-US" sz="1125" dirty="0"/>
          </a:p>
        </p:txBody>
      </p:sp>
      <p:sp>
        <p:nvSpPr>
          <p:cNvPr id="28" name="Shape 19"/>
          <p:cNvSpPr/>
          <p:nvPr/>
        </p:nvSpPr>
        <p:spPr>
          <a:xfrm>
            <a:off x="542925" y="3771900"/>
            <a:ext cx="3800475" cy="1000125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29" name="Text 20"/>
          <p:cNvSpPr/>
          <p:nvPr/>
        </p:nvSpPr>
        <p:spPr>
          <a:xfrm>
            <a:off x="657225" y="3886200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Masked Language Model (MLM)</a:t>
            </a:r>
            <a:endParaRPr lang="en-US" sz="900" dirty="0"/>
          </a:p>
        </p:txBody>
      </p:sp>
      <p:sp>
        <p:nvSpPr>
          <p:cNvPr id="30" name="Text 21"/>
          <p:cNvSpPr/>
          <p:nvPr/>
        </p:nvSpPr>
        <p:spPr>
          <a:xfrm>
            <a:off x="657225" y="4114800"/>
            <a:ext cx="36433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Mascara 15% das palavras e treina o modelo para predizê-las</a:t>
            </a:r>
            <a:endParaRPr lang="en-US" sz="788" dirty="0"/>
          </a:p>
        </p:txBody>
      </p:sp>
      <p:sp>
        <p:nvSpPr>
          <p:cNvPr id="31" name="Shape 22"/>
          <p:cNvSpPr/>
          <p:nvPr/>
        </p:nvSpPr>
        <p:spPr>
          <a:xfrm>
            <a:off x="657225" y="4314825"/>
            <a:ext cx="3571875" cy="3429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2" name="Text 23"/>
          <p:cNvSpPr/>
          <p:nvPr/>
        </p:nvSpPr>
        <p:spPr>
          <a:xfrm>
            <a:off x="714375" y="4380905"/>
            <a:ext cx="1871969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Entrada: "O [MASK] subiu no [MASK]"</a:t>
            </a:r>
            <a:endParaRPr lang="en-US" sz="675" dirty="0"/>
          </a:p>
        </p:txBody>
      </p:sp>
      <p:sp>
        <p:nvSpPr>
          <p:cNvPr id="33" name="Text 24"/>
          <p:cNvSpPr/>
          <p:nvPr/>
        </p:nvSpPr>
        <p:spPr>
          <a:xfrm>
            <a:off x="714375" y="4495205"/>
            <a:ext cx="58587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Saída: "O</a:t>
            </a:r>
            <a:endParaRPr lang="en-US" sz="675" dirty="0"/>
          </a:p>
        </p:txBody>
      </p:sp>
      <p:sp>
        <p:nvSpPr>
          <p:cNvPr id="34" name="Text 25"/>
          <p:cNvSpPr/>
          <p:nvPr/>
        </p:nvSpPr>
        <p:spPr>
          <a:xfrm>
            <a:off x="1228809" y="4495205"/>
            <a:ext cx="27721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2563E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gato</a:t>
            </a:r>
            <a:endParaRPr lang="en-US" sz="675" dirty="0"/>
          </a:p>
        </p:txBody>
      </p:sp>
      <p:sp>
        <p:nvSpPr>
          <p:cNvPr id="35" name="Text 26"/>
          <p:cNvSpPr/>
          <p:nvPr/>
        </p:nvSpPr>
        <p:spPr>
          <a:xfrm>
            <a:off x="1434582" y="4495205"/>
            <a:ext cx="58587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subiu no</a:t>
            </a:r>
            <a:endParaRPr lang="en-US" sz="675" dirty="0"/>
          </a:p>
        </p:txBody>
      </p:sp>
      <p:sp>
        <p:nvSpPr>
          <p:cNvPr id="36" name="Text 27"/>
          <p:cNvSpPr/>
          <p:nvPr/>
        </p:nvSpPr>
        <p:spPr>
          <a:xfrm>
            <a:off x="1949016" y="4495205"/>
            <a:ext cx="43155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2563EB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telhado</a:t>
            </a:r>
            <a:endParaRPr lang="en-US" sz="675" dirty="0"/>
          </a:p>
        </p:txBody>
      </p:sp>
      <p:sp>
        <p:nvSpPr>
          <p:cNvPr id="37" name="Text 28"/>
          <p:cNvSpPr/>
          <p:nvPr/>
        </p:nvSpPr>
        <p:spPr>
          <a:xfrm>
            <a:off x="2309133" y="4495205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</a:t>
            </a:r>
            <a:endParaRPr lang="en-US" sz="675" dirty="0"/>
          </a:p>
        </p:txBody>
      </p:sp>
      <p:sp>
        <p:nvSpPr>
          <p:cNvPr id="38" name="Shape 29"/>
          <p:cNvSpPr/>
          <p:nvPr/>
        </p:nvSpPr>
        <p:spPr>
          <a:xfrm>
            <a:off x="542925" y="4886325"/>
            <a:ext cx="3800475" cy="1143000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39" name="Text 30"/>
          <p:cNvSpPr/>
          <p:nvPr/>
        </p:nvSpPr>
        <p:spPr>
          <a:xfrm>
            <a:off x="657225" y="5000625"/>
            <a:ext cx="36433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Next Sentence Prediction (NSP)</a:t>
            </a:r>
            <a:endParaRPr lang="en-US" sz="900" dirty="0"/>
          </a:p>
        </p:txBody>
      </p:sp>
      <p:sp>
        <p:nvSpPr>
          <p:cNvPr id="40" name="Text 31"/>
          <p:cNvSpPr/>
          <p:nvPr/>
        </p:nvSpPr>
        <p:spPr>
          <a:xfrm>
            <a:off x="657225" y="5229225"/>
            <a:ext cx="364331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Treina para entender relações entre sentenças</a:t>
            </a:r>
            <a:endParaRPr lang="en-US" sz="788" dirty="0"/>
          </a:p>
        </p:txBody>
      </p:sp>
      <p:sp>
        <p:nvSpPr>
          <p:cNvPr id="41" name="Shape 32"/>
          <p:cNvSpPr/>
          <p:nvPr/>
        </p:nvSpPr>
        <p:spPr>
          <a:xfrm>
            <a:off x="657225" y="5429250"/>
            <a:ext cx="3571875" cy="4857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2" name="Text 33"/>
          <p:cNvSpPr/>
          <p:nvPr/>
        </p:nvSpPr>
        <p:spPr>
          <a:xfrm>
            <a:off x="714375" y="5495330"/>
            <a:ext cx="161906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A:</a:t>
            </a:r>
            <a:endParaRPr lang="en-US" sz="675" dirty="0"/>
          </a:p>
        </p:txBody>
      </p:sp>
      <p:sp>
        <p:nvSpPr>
          <p:cNvPr id="43" name="Text 34"/>
          <p:cNvSpPr/>
          <p:nvPr/>
        </p:nvSpPr>
        <p:spPr>
          <a:xfrm>
            <a:off x="804844" y="5495330"/>
            <a:ext cx="956704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"João foi ao mercado."</a:t>
            </a:r>
            <a:endParaRPr lang="en-US" sz="675" dirty="0"/>
          </a:p>
        </p:txBody>
      </p:sp>
      <p:sp>
        <p:nvSpPr>
          <p:cNvPr id="44" name="Text 35"/>
          <p:cNvSpPr/>
          <p:nvPr/>
        </p:nvSpPr>
        <p:spPr>
          <a:xfrm>
            <a:off x="714375" y="5638205"/>
            <a:ext cx="161906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B:</a:t>
            </a:r>
            <a:endParaRPr lang="en-US" sz="675" dirty="0"/>
          </a:p>
        </p:txBody>
      </p:sp>
      <p:sp>
        <p:nvSpPr>
          <p:cNvPr id="45" name="Text 36"/>
          <p:cNvSpPr/>
          <p:nvPr/>
        </p:nvSpPr>
        <p:spPr>
          <a:xfrm>
            <a:off x="804844" y="5638205"/>
            <a:ext cx="1070837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"Ele comprou maçãs." →</a:t>
            </a:r>
            <a:endParaRPr lang="en-US" sz="675" dirty="0"/>
          </a:p>
        </p:txBody>
      </p:sp>
      <p:sp>
        <p:nvSpPr>
          <p:cNvPr id="46" name="Text 37"/>
          <p:cNvSpPr/>
          <p:nvPr/>
        </p:nvSpPr>
        <p:spPr>
          <a:xfrm>
            <a:off x="1804243" y="5638205"/>
            <a:ext cx="571835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Sequência</a:t>
            </a:r>
            <a:endParaRPr lang="en-US" sz="675" dirty="0"/>
          </a:p>
        </p:txBody>
      </p:sp>
      <p:sp>
        <p:nvSpPr>
          <p:cNvPr id="47" name="Text 38"/>
          <p:cNvSpPr/>
          <p:nvPr/>
        </p:nvSpPr>
        <p:spPr>
          <a:xfrm>
            <a:off x="714375" y="5752505"/>
            <a:ext cx="161906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B:</a:t>
            </a:r>
            <a:endParaRPr lang="en-US" sz="675" dirty="0"/>
          </a:p>
        </p:txBody>
      </p:sp>
      <p:sp>
        <p:nvSpPr>
          <p:cNvPr id="48" name="Text 39"/>
          <p:cNvSpPr/>
          <p:nvPr/>
        </p:nvSpPr>
        <p:spPr>
          <a:xfrm>
            <a:off x="804844" y="5752505"/>
            <a:ext cx="908931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"O céu está azul." →</a:t>
            </a:r>
            <a:endParaRPr lang="en-US" sz="675" dirty="0"/>
          </a:p>
        </p:txBody>
      </p:sp>
      <p:sp>
        <p:nvSpPr>
          <p:cNvPr id="49" name="Text 40"/>
          <p:cNvSpPr/>
          <p:nvPr/>
        </p:nvSpPr>
        <p:spPr>
          <a:xfrm>
            <a:off x="1642337" y="5752505"/>
            <a:ext cx="500314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✗ Aleatório</a:t>
            </a:r>
            <a:endParaRPr lang="en-US" sz="675" dirty="0"/>
          </a:p>
        </p:txBody>
      </p:sp>
      <p:sp>
        <p:nvSpPr>
          <p:cNvPr id="50" name="Shape 41"/>
          <p:cNvSpPr/>
          <p:nvPr/>
        </p:nvSpPr>
        <p:spPr>
          <a:xfrm>
            <a:off x="4657725" y="3314700"/>
            <a:ext cx="4086225" cy="30575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5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3486150"/>
            <a:ext cx="142875" cy="142875"/>
          </a:xfrm>
          <a:prstGeom prst="rect">
            <a:avLst/>
          </a:prstGeom>
        </p:spPr>
      </p:pic>
      <p:sp>
        <p:nvSpPr>
          <p:cNvPr id="52" name="Text 42"/>
          <p:cNvSpPr/>
          <p:nvPr/>
        </p:nvSpPr>
        <p:spPr>
          <a:xfrm>
            <a:off x="5000625" y="3457575"/>
            <a:ext cx="173849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Processo de Fine-tuning</a:t>
            </a:r>
            <a:endParaRPr lang="en-US" sz="1125" dirty="0"/>
          </a:p>
        </p:txBody>
      </p:sp>
      <p:sp>
        <p:nvSpPr>
          <p:cNvPr id="53" name="Shape 43"/>
          <p:cNvSpPr/>
          <p:nvPr/>
        </p:nvSpPr>
        <p:spPr>
          <a:xfrm>
            <a:off x="4800600" y="3771900"/>
            <a:ext cx="3800475" cy="685800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54" name="Text 44"/>
          <p:cNvSpPr/>
          <p:nvPr/>
        </p:nvSpPr>
        <p:spPr>
          <a:xfrm>
            <a:off x="4886325" y="3857625"/>
            <a:ext cx="37004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 Pré-treinamento</a:t>
            </a:r>
            <a:endParaRPr lang="en-US" sz="900" dirty="0"/>
          </a:p>
        </p:txBody>
      </p:sp>
      <p:sp>
        <p:nvSpPr>
          <p:cNvPr id="55" name="Text 45"/>
          <p:cNvSpPr/>
          <p:nvPr/>
        </p:nvSpPr>
        <p:spPr>
          <a:xfrm>
            <a:off x="4886325" y="4086225"/>
            <a:ext cx="370046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 treinado em grandes corpora (Wikipedia, BookCorpus)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para aprender representações gerais</a:t>
            </a:r>
            <a:endParaRPr lang="en-US" sz="788" dirty="0"/>
          </a:p>
        </p:txBody>
      </p:sp>
      <p:sp>
        <p:nvSpPr>
          <p:cNvPr id="56" name="Shape 46"/>
          <p:cNvSpPr/>
          <p:nvPr/>
        </p:nvSpPr>
        <p:spPr>
          <a:xfrm>
            <a:off x="4800600" y="4543425"/>
            <a:ext cx="3800475" cy="542925"/>
          </a:xfrm>
          <a:prstGeom prst="rect">
            <a:avLst/>
          </a:prstGeom>
          <a:solidFill>
            <a:srgbClr val="ECFDF5"/>
          </a:solidFill>
          <a:ln/>
        </p:spPr>
      </p:sp>
      <p:sp>
        <p:nvSpPr>
          <p:cNvPr id="57" name="Text 47"/>
          <p:cNvSpPr/>
          <p:nvPr/>
        </p:nvSpPr>
        <p:spPr>
          <a:xfrm>
            <a:off x="4886325" y="4629150"/>
            <a:ext cx="37004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 Fine-tuning</a:t>
            </a:r>
            <a:endParaRPr lang="en-US" sz="900" dirty="0"/>
          </a:p>
        </p:txBody>
      </p:sp>
      <p:sp>
        <p:nvSpPr>
          <p:cNvPr id="58" name="Text 48"/>
          <p:cNvSpPr/>
          <p:nvPr/>
        </p:nvSpPr>
        <p:spPr>
          <a:xfrm>
            <a:off x="4886325" y="48577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Adaptação para tarefas específicas com dados rotulados menores</a:t>
            </a:r>
            <a:endParaRPr lang="en-US" sz="788" dirty="0"/>
          </a:p>
        </p:txBody>
      </p:sp>
      <p:sp>
        <p:nvSpPr>
          <p:cNvPr id="59" name="Shape 49"/>
          <p:cNvSpPr/>
          <p:nvPr/>
        </p:nvSpPr>
        <p:spPr>
          <a:xfrm>
            <a:off x="4800600" y="5172075"/>
            <a:ext cx="3800475" cy="1057275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60" name="Text 50"/>
          <p:cNvSpPr/>
          <p:nvPr/>
        </p:nvSpPr>
        <p:spPr>
          <a:xfrm>
            <a:off x="4886325" y="5257800"/>
            <a:ext cx="37004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Vantagens:</a:t>
            </a:r>
            <a:endParaRPr lang="en-US" sz="900" dirty="0"/>
          </a:p>
        </p:txBody>
      </p:sp>
      <p:sp>
        <p:nvSpPr>
          <p:cNvPr id="61" name="Text 51"/>
          <p:cNvSpPr/>
          <p:nvPr/>
        </p:nvSpPr>
        <p:spPr>
          <a:xfrm>
            <a:off x="4886325" y="54864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Menos dados necessários</a:t>
            </a:r>
            <a:endParaRPr lang="en-US" sz="788" dirty="0"/>
          </a:p>
        </p:txBody>
      </p:sp>
      <p:sp>
        <p:nvSpPr>
          <p:cNvPr id="62" name="Text 52"/>
          <p:cNvSpPr/>
          <p:nvPr/>
        </p:nvSpPr>
        <p:spPr>
          <a:xfrm>
            <a:off x="4886325" y="56578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Treinamento mais rápido</a:t>
            </a:r>
            <a:endParaRPr lang="en-US" sz="788" dirty="0"/>
          </a:p>
        </p:txBody>
      </p:sp>
      <p:sp>
        <p:nvSpPr>
          <p:cNvPr id="63" name="Text 53"/>
          <p:cNvSpPr/>
          <p:nvPr/>
        </p:nvSpPr>
        <p:spPr>
          <a:xfrm>
            <a:off x="4886325" y="58293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Performance superior</a:t>
            </a:r>
            <a:endParaRPr lang="en-US" sz="788" dirty="0"/>
          </a:p>
        </p:txBody>
      </p:sp>
      <p:sp>
        <p:nvSpPr>
          <p:cNvPr id="64" name="Text 54"/>
          <p:cNvSpPr/>
          <p:nvPr/>
        </p:nvSpPr>
        <p:spPr>
          <a:xfrm>
            <a:off x="4886325" y="60007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Transferência de conhecimento</a:t>
            </a:r>
            <a:endParaRPr lang="en-US" sz="788" dirty="0"/>
          </a:p>
        </p:txBody>
      </p:sp>
      <p:sp>
        <p:nvSpPr>
          <p:cNvPr id="65" name="Shape 55"/>
          <p:cNvSpPr/>
          <p:nvPr/>
        </p:nvSpPr>
        <p:spPr>
          <a:xfrm>
            <a:off x="400050" y="6543675"/>
            <a:ext cx="8343900" cy="2010966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6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3870" y="6715125"/>
            <a:ext cx="142875" cy="142875"/>
          </a:xfrm>
          <a:prstGeom prst="rect">
            <a:avLst/>
          </a:prstGeom>
        </p:spPr>
      </p:pic>
      <p:sp>
        <p:nvSpPr>
          <p:cNvPr id="67" name="Text 56"/>
          <p:cNvSpPr/>
          <p:nvPr/>
        </p:nvSpPr>
        <p:spPr>
          <a:xfrm>
            <a:off x="3393895" y="6686550"/>
            <a:ext cx="262764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Evolução dos Modelos de Linguagem</a:t>
            </a:r>
            <a:endParaRPr lang="en-US" sz="1125" dirty="0"/>
          </a:p>
        </p:txBody>
      </p:sp>
      <p:sp>
        <p:nvSpPr>
          <p:cNvPr id="68" name="Shape 57"/>
          <p:cNvSpPr/>
          <p:nvPr/>
        </p:nvSpPr>
        <p:spPr>
          <a:xfrm>
            <a:off x="542925" y="7000875"/>
            <a:ext cx="1928813" cy="1410891"/>
          </a:xfrm>
          <a:prstGeom prst="rect">
            <a:avLst/>
          </a:prstGeom>
          <a:solidFill>
            <a:srgbClr val="ECFDF5"/>
          </a:solidFill>
          <a:ln w="99">
            <a:solidFill>
              <a:srgbClr val="A7F3D0"/>
            </a:solidFill>
            <a:prstDash val="solid"/>
          </a:ln>
        </p:spPr>
      </p:sp>
      <p:pic>
        <p:nvPicPr>
          <p:cNvPr id="6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1606" y="7115175"/>
            <a:ext cx="171450" cy="171450"/>
          </a:xfrm>
          <a:prstGeom prst="rect">
            <a:avLst/>
          </a:prstGeom>
        </p:spPr>
      </p:pic>
      <p:sp>
        <p:nvSpPr>
          <p:cNvPr id="70" name="Text 58"/>
          <p:cNvSpPr/>
          <p:nvPr/>
        </p:nvSpPr>
        <p:spPr>
          <a:xfrm>
            <a:off x="657225" y="7368778"/>
            <a:ext cx="17716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BERT</a:t>
            </a:r>
            <a:endParaRPr lang="en-US" sz="900" dirty="0"/>
          </a:p>
        </p:txBody>
      </p:sp>
      <p:sp>
        <p:nvSpPr>
          <p:cNvPr id="71" name="Text 59"/>
          <p:cNvSpPr/>
          <p:nvPr/>
        </p:nvSpPr>
        <p:spPr>
          <a:xfrm>
            <a:off x="657225" y="7540228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2018 - Google</a:t>
            </a:r>
            <a:endParaRPr lang="en-US" sz="675" dirty="0"/>
          </a:p>
        </p:txBody>
      </p:sp>
      <p:sp>
        <p:nvSpPr>
          <p:cNvPr id="72" name="Text 60"/>
          <p:cNvSpPr/>
          <p:nvPr/>
        </p:nvSpPr>
        <p:spPr>
          <a:xfrm>
            <a:off x="657225" y="7740253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Encoder-only</a:t>
            </a:r>
            <a:endParaRPr lang="en-US" sz="675" dirty="0"/>
          </a:p>
        </p:txBody>
      </p:sp>
      <p:sp>
        <p:nvSpPr>
          <p:cNvPr id="73" name="Text 61"/>
          <p:cNvSpPr/>
          <p:nvPr/>
        </p:nvSpPr>
        <p:spPr>
          <a:xfrm>
            <a:off x="657225" y="7883128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Bidirecional</a:t>
            </a:r>
            <a:endParaRPr lang="en-US" sz="675" dirty="0"/>
          </a:p>
        </p:txBody>
      </p:sp>
      <p:sp>
        <p:nvSpPr>
          <p:cNvPr id="74" name="Text 62"/>
          <p:cNvSpPr/>
          <p:nvPr/>
        </p:nvSpPr>
        <p:spPr>
          <a:xfrm>
            <a:off x="657225" y="8026003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110M-340M parâmetros</a:t>
            </a:r>
            <a:endParaRPr lang="en-US" sz="675" dirty="0"/>
          </a:p>
        </p:txBody>
      </p:sp>
      <p:sp>
        <p:nvSpPr>
          <p:cNvPr id="75" name="Text 63"/>
          <p:cNvSpPr/>
          <p:nvPr/>
        </p:nvSpPr>
        <p:spPr>
          <a:xfrm>
            <a:off x="657225" y="8168878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Compreensão de texto</a:t>
            </a:r>
            <a:endParaRPr lang="en-US" sz="675" dirty="0"/>
          </a:p>
        </p:txBody>
      </p:sp>
      <p:sp>
        <p:nvSpPr>
          <p:cNvPr id="76" name="Shape 64"/>
          <p:cNvSpPr/>
          <p:nvPr/>
        </p:nvSpPr>
        <p:spPr>
          <a:xfrm>
            <a:off x="2586038" y="7000875"/>
            <a:ext cx="1928813" cy="1410891"/>
          </a:xfrm>
          <a:prstGeom prst="rect">
            <a:avLst/>
          </a:prstGeom>
          <a:solidFill>
            <a:srgbClr val="EFF6FF"/>
          </a:solidFill>
          <a:ln w="99">
            <a:solidFill>
              <a:srgbClr val="BFDBFE"/>
            </a:solidFill>
            <a:prstDash val="solid"/>
          </a:ln>
        </p:spPr>
      </p:sp>
      <p:pic>
        <p:nvPicPr>
          <p:cNvPr id="77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4719" y="7115175"/>
            <a:ext cx="171450" cy="171450"/>
          </a:xfrm>
          <a:prstGeom prst="rect">
            <a:avLst/>
          </a:prstGeom>
        </p:spPr>
      </p:pic>
      <p:sp>
        <p:nvSpPr>
          <p:cNvPr id="78" name="Text 65"/>
          <p:cNvSpPr/>
          <p:nvPr/>
        </p:nvSpPr>
        <p:spPr>
          <a:xfrm>
            <a:off x="2700338" y="7368778"/>
            <a:ext cx="17716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GPT</a:t>
            </a:r>
            <a:endParaRPr lang="en-US" sz="900" dirty="0"/>
          </a:p>
        </p:txBody>
      </p:sp>
      <p:sp>
        <p:nvSpPr>
          <p:cNvPr id="79" name="Text 66"/>
          <p:cNvSpPr/>
          <p:nvPr/>
        </p:nvSpPr>
        <p:spPr>
          <a:xfrm>
            <a:off x="2700338" y="7540228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2018 - OpenAI</a:t>
            </a:r>
            <a:endParaRPr lang="en-US" sz="675" dirty="0"/>
          </a:p>
        </p:txBody>
      </p:sp>
      <p:sp>
        <p:nvSpPr>
          <p:cNvPr id="80" name="Text 67"/>
          <p:cNvSpPr/>
          <p:nvPr/>
        </p:nvSpPr>
        <p:spPr>
          <a:xfrm>
            <a:off x="2700338" y="7740253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Decoder-only</a:t>
            </a:r>
            <a:endParaRPr lang="en-US" sz="675" dirty="0"/>
          </a:p>
        </p:txBody>
      </p:sp>
      <p:sp>
        <p:nvSpPr>
          <p:cNvPr id="81" name="Text 68"/>
          <p:cNvSpPr/>
          <p:nvPr/>
        </p:nvSpPr>
        <p:spPr>
          <a:xfrm>
            <a:off x="2700338" y="7883128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Autoregressivo</a:t>
            </a:r>
            <a:endParaRPr lang="en-US" sz="675" dirty="0"/>
          </a:p>
        </p:txBody>
      </p:sp>
      <p:sp>
        <p:nvSpPr>
          <p:cNvPr id="82" name="Text 69"/>
          <p:cNvSpPr/>
          <p:nvPr/>
        </p:nvSpPr>
        <p:spPr>
          <a:xfrm>
            <a:off x="2700338" y="8026003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117M-175B parâmetros</a:t>
            </a:r>
            <a:endParaRPr lang="en-US" sz="675" dirty="0"/>
          </a:p>
        </p:txBody>
      </p:sp>
      <p:sp>
        <p:nvSpPr>
          <p:cNvPr id="83" name="Text 70"/>
          <p:cNvSpPr/>
          <p:nvPr/>
        </p:nvSpPr>
        <p:spPr>
          <a:xfrm>
            <a:off x="2700338" y="8168878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Geração de texto</a:t>
            </a:r>
            <a:endParaRPr lang="en-US" sz="675" dirty="0"/>
          </a:p>
        </p:txBody>
      </p:sp>
      <p:sp>
        <p:nvSpPr>
          <p:cNvPr id="84" name="Shape 71"/>
          <p:cNvSpPr/>
          <p:nvPr/>
        </p:nvSpPr>
        <p:spPr>
          <a:xfrm>
            <a:off x="4629150" y="7000875"/>
            <a:ext cx="1928813" cy="1410891"/>
          </a:xfrm>
          <a:prstGeom prst="rect">
            <a:avLst/>
          </a:prstGeom>
          <a:solidFill>
            <a:srgbClr val="F5F3FF"/>
          </a:solidFill>
          <a:ln w="99">
            <a:solidFill>
              <a:srgbClr val="DDD6FE"/>
            </a:solidFill>
            <a:prstDash val="solid"/>
          </a:ln>
        </p:spPr>
      </p:sp>
      <p:pic>
        <p:nvPicPr>
          <p:cNvPr id="85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07831" y="7115175"/>
            <a:ext cx="171450" cy="171450"/>
          </a:xfrm>
          <a:prstGeom prst="rect">
            <a:avLst/>
          </a:prstGeom>
        </p:spPr>
      </p:pic>
      <p:sp>
        <p:nvSpPr>
          <p:cNvPr id="86" name="Text 72"/>
          <p:cNvSpPr/>
          <p:nvPr/>
        </p:nvSpPr>
        <p:spPr>
          <a:xfrm>
            <a:off x="4743450" y="7368778"/>
            <a:ext cx="17716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T5</a:t>
            </a:r>
            <a:endParaRPr lang="en-US" sz="900" dirty="0"/>
          </a:p>
        </p:txBody>
      </p:sp>
      <p:sp>
        <p:nvSpPr>
          <p:cNvPr id="87" name="Text 73"/>
          <p:cNvSpPr/>
          <p:nvPr/>
        </p:nvSpPr>
        <p:spPr>
          <a:xfrm>
            <a:off x="4743450" y="7540228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7C3AE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2019 - Google</a:t>
            </a:r>
            <a:endParaRPr lang="en-US" sz="675" dirty="0"/>
          </a:p>
        </p:txBody>
      </p:sp>
      <p:sp>
        <p:nvSpPr>
          <p:cNvPr id="88" name="Text 74"/>
          <p:cNvSpPr/>
          <p:nvPr/>
        </p:nvSpPr>
        <p:spPr>
          <a:xfrm>
            <a:off x="4743450" y="7740253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Encoder-Decoder</a:t>
            </a:r>
            <a:endParaRPr lang="en-US" sz="675" dirty="0"/>
          </a:p>
        </p:txBody>
      </p:sp>
      <p:sp>
        <p:nvSpPr>
          <p:cNvPr id="89" name="Text 75"/>
          <p:cNvSpPr/>
          <p:nvPr/>
        </p:nvSpPr>
        <p:spPr>
          <a:xfrm>
            <a:off x="4743450" y="7883128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Text-to-Text</a:t>
            </a:r>
            <a:endParaRPr lang="en-US" sz="675" dirty="0"/>
          </a:p>
        </p:txBody>
      </p:sp>
      <p:sp>
        <p:nvSpPr>
          <p:cNvPr id="90" name="Text 76"/>
          <p:cNvSpPr/>
          <p:nvPr/>
        </p:nvSpPr>
        <p:spPr>
          <a:xfrm>
            <a:off x="4743450" y="8026003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60M-11B parâmetros</a:t>
            </a:r>
            <a:endParaRPr lang="en-US" sz="675" dirty="0"/>
          </a:p>
        </p:txBody>
      </p:sp>
      <p:sp>
        <p:nvSpPr>
          <p:cNvPr id="91" name="Text 77"/>
          <p:cNvSpPr/>
          <p:nvPr/>
        </p:nvSpPr>
        <p:spPr>
          <a:xfrm>
            <a:off x="4743450" y="8168878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Tarefas diversas</a:t>
            </a:r>
            <a:endParaRPr lang="en-US" sz="675" dirty="0"/>
          </a:p>
        </p:txBody>
      </p:sp>
      <p:pic>
        <p:nvPicPr>
          <p:cNvPr id="92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0228" y="7122319"/>
            <a:ext cx="192881" cy="171450"/>
          </a:xfrm>
          <a:prstGeom prst="rect">
            <a:avLst/>
          </a:prstGeom>
        </p:spPr>
      </p:pic>
      <p:sp>
        <p:nvSpPr>
          <p:cNvPr id="93" name="Text 78"/>
          <p:cNvSpPr/>
          <p:nvPr/>
        </p:nvSpPr>
        <p:spPr>
          <a:xfrm>
            <a:off x="6793706" y="7375922"/>
            <a:ext cx="17573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LLMs Modernos</a:t>
            </a:r>
            <a:endParaRPr lang="en-US" sz="900" dirty="0"/>
          </a:p>
        </p:txBody>
      </p:sp>
      <p:sp>
        <p:nvSpPr>
          <p:cNvPr id="94" name="Text 79"/>
          <p:cNvSpPr/>
          <p:nvPr/>
        </p:nvSpPr>
        <p:spPr>
          <a:xfrm>
            <a:off x="6793706" y="7547372"/>
            <a:ext cx="17573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2020+ - Vários</a:t>
            </a:r>
            <a:endParaRPr lang="en-US" sz="675" dirty="0"/>
          </a:p>
        </p:txBody>
      </p:sp>
      <p:sp>
        <p:nvSpPr>
          <p:cNvPr id="95" name="Text 80"/>
          <p:cNvSpPr/>
          <p:nvPr/>
        </p:nvSpPr>
        <p:spPr>
          <a:xfrm>
            <a:off x="6793706" y="7747397"/>
            <a:ext cx="17573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GPT-4, Claude, Gemini</a:t>
            </a:r>
            <a:endParaRPr lang="en-US" sz="675" dirty="0"/>
          </a:p>
        </p:txBody>
      </p:sp>
      <p:sp>
        <p:nvSpPr>
          <p:cNvPr id="96" name="Text 81"/>
          <p:cNvSpPr/>
          <p:nvPr/>
        </p:nvSpPr>
        <p:spPr>
          <a:xfrm>
            <a:off x="6793706" y="7890272"/>
            <a:ext cx="17573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Multimodal</a:t>
            </a:r>
            <a:endParaRPr lang="en-US" sz="675" dirty="0"/>
          </a:p>
        </p:txBody>
      </p:sp>
      <p:sp>
        <p:nvSpPr>
          <p:cNvPr id="97" name="Text 82"/>
          <p:cNvSpPr/>
          <p:nvPr/>
        </p:nvSpPr>
        <p:spPr>
          <a:xfrm>
            <a:off x="6793706" y="8033147"/>
            <a:ext cx="17573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100B+ parâmetros</a:t>
            </a:r>
            <a:endParaRPr lang="en-US" sz="675" dirty="0"/>
          </a:p>
        </p:txBody>
      </p:sp>
      <p:sp>
        <p:nvSpPr>
          <p:cNvPr id="98" name="Text 83"/>
          <p:cNvSpPr/>
          <p:nvPr/>
        </p:nvSpPr>
        <p:spPr>
          <a:xfrm>
            <a:off x="6793706" y="8176022"/>
            <a:ext cx="17573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Capacidades emergentes</a:t>
            </a:r>
            <a:endParaRPr lang="en-US" sz="675" dirty="0"/>
          </a:p>
        </p:txBody>
      </p:sp>
      <p:sp>
        <p:nvSpPr>
          <p:cNvPr id="99" name="Shape 84"/>
          <p:cNvSpPr/>
          <p:nvPr/>
        </p:nvSpPr>
        <p:spPr>
          <a:xfrm>
            <a:off x="400050" y="8726091"/>
            <a:ext cx="4086225" cy="36290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00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2925" y="8904684"/>
            <a:ext cx="160734" cy="128588"/>
          </a:xfrm>
          <a:prstGeom prst="rect">
            <a:avLst/>
          </a:prstGeom>
        </p:spPr>
      </p:pic>
      <p:sp>
        <p:nvSpPr>
          <p:cNvPr id="101" name="Text 85"/>
          <p:cNvSpPr/>
          <p:nvPr/>
        </p:nvSpPr>
        <p:spPr>
          <a:xfrm>
            <a:off x="760809" y="8868966"/>
            <a:ext cx="157915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Usando BERT na Prática</a:t>
            </a:r>
            <a:endParaRPr lang="en-US" sz="1013" dirty="0"/>
          </a:p>
        </p:txBody>
      </p:sp>
      <p:sp>
        <p:nvSpPr>
          <p:cNvPr id="102" name="Shape 86"/>
          <p:cNvSpPr/>
          <p:nvPr/>
        </p:nvSpPr>
        <p:spPr>
          <a:xfrm>
            <a:off x="542925" y="9183291"/>
            <a:ext cx="3800475" cy="3028950"/>
          </a:xfrm>
          <a:prstGeom prst="rect">
            <a:avLst/>
          </a:prstGeom>
          <a:solidFill>
            <a:srgbClr val="0F172A"/>
          </a:solidFill>
          <a:ln/>
        </p:spPr>
      </p:sp>
      <p:sp>
        <p:nvSpPr>
          <p:cNvPr id="103" name="Text 87"/>
          <p:cNvSpPr/>
          <p:nvPr/>
        </p:nvSpPr>
        <p:spPr>
          <a:xfrm>
            <a:off x="628650" y="9269016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from</a:t>
            </a:r>
            <a:endParaRPr lang="en-US" sz="675" dirty="0"/>
          </a:p>
        </p:txBody>
      </p:sp>
      <p:sp>
        <p:nvSpPr>
          <p:cNvPr id="104" name="Text 88"/>
          <p:cNvSpPr/>
          <p:nvPr/>
        </p:nvSpPr>
        <p:spPr>
          <a:xfrm>
            <a:off x="628650" y="9392245"/>
            <a:ext cx="68875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transformers</a:t>
            </a:r>
            <a:endParaRPr lang="en-US" sz="675" dirty="0"/>
          </a:p>
        </p:txBody>
      </p:sp>
      <p:sp>
        <p:nvSpPr>
          <p:cNvPr id="105" name="Text 89"/>
          <p:cNvSpPr/>
          <p:nvPr/>
        </p:nvSpPr>
        <p:spPr>
          <a:xfrm>
            <a:off x="628650" y="9497616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75" dirty="0"/>
          </a:p>
        </p:txBody>
      </p:sp>
      <p:sp>
        <p:nvSpPr>
          <p:cNvPr id="106" name="Text 90"/>
          <p:cNvSpPr/>
          <p:nvPr/>
        </p:nvSpPr>
        <p:spPr>
          <a:xfrm>
            <a:off x="628650" y="9620845"/>
            <a:ext cx="1306078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BertTokenizer, BertModel</a:t>
            </a:r>
            <a:endParaRPr lang="en-US" sz="675" dirty="0"/>
          </a:p>
        </p:txBody>
      </p:sp>
      <p:sp>
        <p:nvSpPr>
          <p:cNvPr id="107" name="Text 91"/>
          <p:cNvSpPr/>
          <p:nvPr/>
        </p:nvSpPr>
        <p:spPr>
          <a:xfrm>
            <a:off x="628650" y="9726216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75" dirty="0"/>
          </a:p>
        </p:txBody>
      </p:sp>
      <p:sp>
        <p:nvSpPr>
          <p:cNvPr id="108" name="Text 92"/>
          <p:cNvSpPr/>
          <p:nvPr/>
        </p:nvSpPr>
        <p:spPr>
          <a:xfrm>
            <a:off x="628650" y="9849445"/>
            <a:ext cx="32866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torch</a:t>
            </a:r>
            <a:endParaRPr lang="en-US" sz="675" dirty="0"/>
          </a:p>
        </p:txBody>
      </p:sp>
      <p:sp>
        <p:nvSpPr>
          <p:cNvPr id="109" name="Text 93"/>
          <p:cNvSpPr/>
          <p:nvPr/>
        </p:nvSpPr>
        <p:spPr>
          <a:xfrm>
            <a:off x="628650" y="10069116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Carregar modelo pré-treinado</a:t>
            </a:r>
            <a:endParaRPr lang="en-US" sz="675" dirty="0"/>
          </a:p>
        </p:txBody>
      </p:sp>
      <p:sp>
        <p:nvSpPr>
          <p:cNvPr id="110" name="Text 94"/>
          <p:cNvSpPr/>
          <p:nvPr/>
        </p:nvSpPr>
        <p:spPr>
          <a:xfrm>
            <a:off x="628650" y="10306645"/>
            <a:ext cx="2232059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tokenizer = BertTokenizer.from_pretrained(</a:t>
            </a:r>
            <a:endParaRPr lang="en-US" sz="675" dirty="0"/>
          </a:p>
        </p:txBody>
      </p:sp>
      <p:sp>
        <p:nvSpPr>
          <p:cNvPr id="111" name="Text 95"/>
          <p:cNvSpPr/>
          <p:nvPr/>
        </p:nvSpPr>
        <p:spPr>
          <a:xfrm>
            <a:off x="628650" y="10420945"/>
            <a:ext cx="27721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endParaRPr lang="en-US" sz="675" dirty="0"/>
          </a:p>
        </p:txBody>
      </p:sp>
      <p:sp>
        <p:nvSpPr>
          <p:cNvPr id="112" name="Text 96"/>
          <p:cNvSpPr/>
          <p:nvPr/>
        </p:nvSpPr>
        <p:spPr>
          <a:xfrm>
            <a:off x="834423" y="10420945"/>
            <a:ext cx="1614739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'bert-base-multilingual-cased'</a:t>
            </a:r>
            <a:endParaRPr lang="en-US" sz="675" dirty="0"/>
          </a:p>
        </p:txBody>
      </p:sp>
      <p:sp>
        <p:nvSpPr>
          <p:cNvPr id="113" name="Text 97"/>
          <p:cNvSpPr/>
          <p:nvPr/>
        </p:nvSpPr>
        <p:spPr>
          <a:xfrm>
            <a:off x="628650" y="10535245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75" dirty="0"/>
          </a:p>
        </p:txBody>
      </p:sp>
      <p:sp>
        <p:nvSpPr>
          <p:cNvPr id="114" name="Text 98"/>
          <p:cNvSpPr/>
          <p:nvPr/>
        </p:nvSpPr>
        <p:spPr>
          <a:xfrm>
            <a:off x="628650" y="10649545"/>
            <a:ext cx="1820512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model = BertModel.from_pretrained(</a:t>
            </a:r>
            <a:endParaRPr lang="en-US" sz="675" dirty="0"/>
          </a:p>
        </p:txBody>
      </p:sp>
      <p:sp>
        <p:nvSpPr>
          <p:cNvPr id="115" name="Text 99"/>
          <p:cNvSpPr/>
          <p:nvPr/>
        </p:nvSpPr>
        <p:spPr>
          <a:xfrm>
            <a:off x="628650" y="10763845"/>
            <a:ext cx="27721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endParaRPr lang="en-US" sz="675" dirty="0"/>
          </a:p>
        </p:txBody>
      </p:sp>
      <p:sp>
        <p:nvSpPr>
          <p:cNvPr id="116" name="Text 100"/>
          <p:cNvSpPr/>
          <p:nvPr/>
        </p:nvSpPr>
        <p:spPr>
          <a:xfrm>
            <a:off x="834423" y="10763845"/>
            <a:ext cx="1614739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'bert-base-multilingual-cased'</a:t>
            </a:r>
            <a:endParaRPr lang="en-US" sz="675" dirty="0"/>
          </a:p>
        </p:txBody>
      </p:sp>
      <p:sp>
        <p:nvSpPr>
          <p:cNvPr id="117" name="Text 101"/>
          <p:cNvSpPr/>
          <p:nvPr/>
        </p:nvSpPr>
        <p:spPr>
          <a:xfrm>
            <a:off x="628650" y="10878145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75" dirty="0"/>
          </a:p>
        </p:txBody>
      </p:sp>
      <p:sp>
        <p:nvSpPr>
          <p:cNvPr id="118" name="Text 102"/>
          <p:cNvSpPr/>
          <p:nvPr/>
        </p:nvSpPr>
        <p:spPr>
          <a:xfrm>
            <a:off x="628650" y="11097816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Processar texto</a:t>
            </a:r>
            <a:endParaRPr lang="en-US" sz="675" dirty="0"/>
          </a:p>
        </p:txBody>
      </p:sp>
      <p:sp>
        <p:nvSpPr>
          <p:cNvPr id="119" name="Text 103"/>
          <p:cNvSpPr/>
          <p:nvPr/>
        </p:nvSpPr>
        <p:spPr>
          <a:xfrm>
            <a:off x="628650" y="11335345"/>
            <a:ext cx="43155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text =</a:t>
            </a:r>
            <a:endParaRPr lang="en-US" sz="675" dirty="0"/>
          </a:p>
        </p:txBody>
      </p:sp>
      <p:sp>
        <p:nvSpPr>
          <p:cNvPr id="120" name="Text 104"/>
          <p:cNvSpPr/>
          <p:nvPr/>
        </p:nvSpPr>
        <p:spPr>
          <a:xfrm>
            <a:off x="988768" y="11335345"/>
            <a:ext cx="1357536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"O gato subiu no telhado"</a:t>
            </a:r>
            <a:endParaRPr lang="en-US" sz="675" dirty="0"/>
          </a:p>
        </p:txBody>
      </p:sp>
      <p:sp>
        <p:nvSpPr>
          <p:cNvPr id="121" name="Text 105"/>
          <p:cNvSpPr/>
          <p:nvPr/>
        </p:nvSpPr>
        <p:spPr>
          <a:xfrm>
            <a:off x="628650" y="11449645"/>
            <a:ext cx="2129172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inputs = tokenizer(text, return_tensors=</a:t>
            </a:r>
            <a:endParaRPr lang="en-US" sz="675" dirty="0"/>
          </a:p>
        </p:txBody>
      </p:sp>
      <p:sp>
        <p:nvSpPr>
          <p:cNvPr id="122" name="Text 106"/>
          <p:cNvSpPr/>
          <p:nvPr/>
        </p:nvSpPr>
        <p:spPr>
          <a:xfrm>
            <a:off x="2686385" y="11449645"/>
            <a:ext cx="27721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'pt'</a:t>
            </a:r>
            <a:endParaRPr lang="en-US" sz="675" dirty="0"/>
          </a:p>
        </p:txBody>
      </p:sp>
      <p:sp>
        <p:nvSpPr>
          <p:cNvPr id="123" name="Text 107"/>
          <p:cNvSpPr/>
          <p:nvPr/>
        </p:nvSpPr>
        <p:spPr>
          <a:xfrm>
            <a:off x="2892158" y="11449645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75" dirty="0"/>
          </a:p>
        </p:txBody>
      </p:sp>
      <p:sp>
        <p:nvSpPr>
          <p:cNvPr id="124" name="Text 108"/>
          <p:cNvSpPr/>
          <p:nvPr/>
        </p:nvSpPr>
        <p:spPr>
          <a:xfrm>
            <a:off x="628650" y="11563945"/>
            <a:ext cx="1357536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outputs = model(**inputs)</a:t>
            </a:r>
            <a:endParaRPr lang="en-US" sz="675" dirty="0"/>
          </a:p>
        </p:txBody>
      </p:sp>
      <p:sp>
        <p:nvSpPr>
          <p:cNvPr id="125" name="Text 109"/>
          <p:cNvSpPr/>
          <p:nvPr/>
        </p:nvSpPr>
        <p:spPr>
          <a:xfrm>
            <a:off x="628650" y="11783616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Obter embeddings contextualizados</a:t>
            </a:r>
            <a:endParaRPr lang="en-US" sz="675" dirty="0"/>
          </a:p>
        </p:txBody>
      </p:sp>
      <p:sp>
        <p:nvSpPr>
          <p:cNvPr id="126" name="Text 110"/>
          <p:cNvSpPr/>
          <p:nvPr/>
        </p:nvSpPr>
        <p:spPr>
          <a:xfrm>
            <a:off x="628650" y="12021145"/>
            <a:ext cx="2026286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embeddings = outputs.last_hidden_state</a:t>
            </a:r>
            <a:endParaRPr lang="en-US" sz="675" dirty="0"/>
          </a:p>
        </p:txBody>
      </p:sp>
      <p:sp>
        <p:nvSpPr>
          <p:cNvPr id="127" name="Shape 111"/>
          <p:cNvSpPr/>
          <p:nvPr/>
        </p:nvSpPr>
        <p:spPr>
          <a:xfrm>
            <a:off x="4657725" y="8726091"/>
            <a:ext cx="4086225" cy="36290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28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00600" y="8904684"/>
            <a:ext cx="128588" cy="128588"/>
          </a:xfrm>
          <a:prstGeom prst="rect">
            <a:avLst/>
          </a:prstGeom>
        </p:spPr>
      </p:pic>
      <p:sp>
        <p:nvSpPr>
          <p:cNvPr id="129" name="Text 112"/>
          <p:cNvSpPr/>
          <p:nvPr/>
        </p:nvSpPr>
        <p:spPr>
          <a:xfrm>
            <a:off x="4986338" y="8868966"/>
            <a:ext cx="169569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Impacto no Estado da Arte</a:t>
            </a:r>
            <a:endParaRPr lang="en-US" sz="1013" dirty="0"/>
          </a:p>
        </p:txBody>
      </p:sp>
      <p:sp>
        <p:nvSpPr>
          <p:cNvPr id="130" name="Shape 113"/>
          <p:cNvSpPr/>
          <p:nvPr/>
        </p:nvSpPr>
        <p:spPr>
          <a:xfrm>
            <a:off x="4800600" y="9183291"/>
            <a:ext cx="3800475" cy="4572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131" name="Text 114"/>
          <p:cNvSpPr/>
          <p:nvPr/>
        </p:nvSpPr>
        <p:spPr>
          <a:xfrm>
            <a:off x="4886325" y="9269016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GLUE Benchmark</a:t>
            </a:r>
            <a:endParaRPr lang="en-US" sz="788" dirty="0"/>
          </a:p>
        </p:txBody>
      </p:sp>
      <p:sp>
        <p:nvSpPr>
          <p:cNvPr id="132" name="Text 115"/>
          <p:cNvSpPr/>
          <p:nvPr/>
        </p:nvSpPr>
        <p:spPr>
          <a:xfrm>
            <a:off x="4886325" y="9440466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BERT superou humanos em várias tarefas de compreensão</a:t>
            </a:r>
            <a:endParaRPr lang="en-US" sz="675" dirty="0"/>
          </a:p>
        </p:txBody>
      </p:sp>
      <p:sp>
        <p:nvSpPr>
          <p:cNvPr id="133" name="Shape 116"/>
          <p:cNvSpPr/>
          <p:nvPr/>
        </p:nvSpPr>
        <p:spPr>
          <a:xfrm>
            <a:off x="4800600" y="9726216"/>
            <a:ext cx="3800475" cy="457200"/>
          </a:xfrm>
          <a:prstGeom prst="rect">
            <a:avLst/>
          </a:prstGeom>
          <a:solidFill>
            <a:srgbClr val="ECFDF5"/>
          </a:solidFill>
          <a:ln/>
        </p:spPr>
      </p:sp>
      <p:sp>
        <p:nvSpPr>
          <p:cNvPr id="134" name="Text 117"/>
          <p:cNvSpPr/>
          <p:nvPr/>
        </p:nvSpPr>
        <p:spPr>
          <a:xfrm>
            <a:off x="4886325" y="9811941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SQuAD (Reading Comprehension)</a:t>
            </a:r>
            <a:endParaRPr lang="en-US" sz="788" dirty="0"/>
          </a:p>
        </p:txBody>
      </p:sp>
      <p:sp>
        <p:nvSpPr>
          <p:cNvPr id="135" name="Text 118"/>
          <p:cNvSpPr/>
          <p:nvPr/>
        </p:nvSpPr>
        <p:spPr>
          <a:xfrm>
            <a:off x="4886325" y="9983391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humana em compreensão de texto</a:t>
            </a:r>
            <a:endParaRPr lang="en-US" sz="675" dirty="0"/>
          </a:p>
        </p:txBody>
      </p:sp>
      <p:sp>
        <p:nvSpPr>
          <p:cNvPr id="136" name="Shape 119"/>
          <p:cNvSpPr/>
          <p:nvPr/>
        </p:nvSpPr>
        <p:spPr>
          <a:xfrm>
            <a:off x="4800600" y="10269141"/>
            <a:ext cx="3800475" cy="457200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137" name="Text 120"/>
          <p:cNvSpPr/>
          <p:nvPr/>
        </p:nvSpPr>
        <p:spPr>
          <a:xfrm>
            <a:off x="4886325" y="10354866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Busca do Google</a:t>
            </a:r>
            <a:endParaRPr lang="en-US" sz="788" dirty="0"/>
          </a:p>
        </p:txBody>
      </p:sp>
      <p:sp>
        <p:nvSpPr>
          <p:cNvPr id="138" name="Text 121"/>
          <p:cNvSpPr/>
          <p:nvPr/>
        </p:nvSpPr>
        <p:spPr>
          <a:xfrm>
            <a:off x="4886325" y="10526316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BERT melhorou 10% das consultas de busca</a:t>
            </a:r>
            <a:endParaRPr lang="en-US" sz="675" dirty="0"/>
          </a:p>
        </p:txBody>
      </p:sp>
      <p:sp>
        <p:nvSpPr>
          <p:cNvPr id="139" name="Text 122"/>
          <p:cNvSpPr/>
          <p:nvPr/>
        </p:nvSpPr>
        <p:spPr>
          <a:xfrm>
            <a:off x="4886325" y="10897791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Transfer Learning</a:t>
            </a:r>
            <a:endParaRPr lang="en-US" sz="788" dirty="0"/>
          </a:p>
        </p:txBody>
      </p:sp>
      <p:sp>
        <p:nvSpPr>
          <p:cNvPr id="140" name="Text 123"/>
          <p:cNvSpPr/>
          <p:nvPr/>
        </p:nvSpPr>
        <p:spPr>
          <a:xfrm>
            <a:off x="4886325" y="11069241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Democratizou acesso a modelos de alta qualidade</a:t>
            </a:r>
            <a:endParaRPr lang="en-US" sz="675" dirty="0"/>
          </a:p>
        </p:txBody>
      </p:sp>
      <p:sp>
        <p:nvSpPr>
          <p:cNvPr id="141" name="Shape 124"/>
          <p:cNvSpPr/>
          <p:nvPr/>
        </p:nvSpPr>
        <p:spPr>
          <a:xfrm>
            <a:off x="4800600" y="11354991"/>
            <a:ext cx="3800475" cy="457200"/>
          </a:xfrm>
          <a:prstGeom prst="rect">
            <a:avLst/>
          </a:prstGeom>
          <a:solidFill>
            <a:srgbClr val="FEF2F2"/>
          </a:solidFill>
          <a:ln/>
        </p:spPr>
      </p:sp>
      <p:sp>
        <p:nvSpPr>
          <p:cNvPr id="142" name="Text 125"/>
          <p:cNvSpPr/>
          <p:nvPr/>
        </p:nvSpPr>
        <p:spPr>
          <a:xfrm>
            <a:off x="4886325" y="11440716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991B1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Multilingual Models</a:t>
            </a:r>
            <a:endParaRPr lang="en-US" sz="788" dirty="0"/>
          </a:p>
        </p:txBody>
      </p:sp>
      <p:sp>
        <p:nvSpPr>
          <p:cNvPr id="143" name="Text 126"/>
          <p:cNvSpPr/>
          <p:nvPr/>
        </p:nvSpPr>
        <p:spPr>
          <a:xfrm>
            <a:off x="4886325" y="11612166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B91C1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mBERT funciona em 100+ idiomas simultaneamente</a:t>
            </a:r>
            <a:endParaRPr lang="en-US" sz="675" dirty="0"/>
          </a:p>
        </p:txBody>
      </p:sp>
      <p:sp>
        <p:nvSpPr>
          <p:cNvPr id="144" name="Shape 127"/>
          <p:cNvSpPr/>
          <p:nvPr/>
        </p:nvSpPr>
        <p:spPr>
          <a:xfrm>
            <a:off x="400050" y="12526566"/>
            <a:ext cx="8343900" cy="414338"/>
          </a:xfrm>
          <a:prstGeom prst="rect">
            <a:avLst/>
          </a:prstGeom>
          <a:solidFill>
            <a:srgbClr val="EFF6FF"/>
          </a:solidFill>
          <a:ln w="99">
            <a:solidFill>
              <a:srgbClr val="A7F3D0"/>
            </a:solidFill>
            <a:prstDash val="solid"/>
          </a:ln>
        </p:spPr>
      </p:sp>
      <p:pic>
        <p:nvPicPr>
          <p:cNvPr id="145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1557" y="12662297"/>
            <a:ext cx="128588" cy="128588"/>
          </a:xfrm>
          <a:prstGeom prst="rect">
            <a:avLst/>
          </a:prstGeom>
        </p:spPr>
      </p:pic>
      <p:sp>
        <p:nvSpPr>
          <p:cNvPr id="146" name="Text 128"/>
          <p:cNvSpPr/>
          <p:nvPr/>
        </p:nvSpPr>
        <p:spPr>
          <a:xfrm>
            <a:off x="925869" y="12662297"/>
            <a:ext cx="118915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Revolução do BERT:</a:t>
            </a:r>
            <a:endParaRPr lang="en-US" sz="900" dirty="0"/>
          </a:p>
        </p:txBody>
      </p:sp>
      <p:sp>
        <p:nvSpPr>
          <p:cNvPr id="147" name="Text 129"/>
          <p:cNvSpPr/>
          <p:nvPr/>
        </p:nvSpPr>
        <p:spPr>
          <a:xfrm>
            <a:off x="2043587" y="12662297"/>
            <a:ext cx="6460294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Provou que modelos pré-treinados + fine-tuning superam 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modelos treinados do zero, estabelecendo o paradigma atual da IA.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48875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71450" y="171450"/>
            <a:ext cx="8801100" cy="14544675"/>
          </a:xfrm>
          <a:prstGeom prst="rect">
            <a:avLst/>
          </a:prstGeom>
          <a:solidFill>
            <a:srgbClr val="FFFFFF">
              <a:alpha val="95000"/>
            </a:srgbClr>
          </a:solidFill>
          <a:ln w="99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3077421" y="400050"/>
            <a:ext cx="457200" cy="457200"/>
          </a:xfrm>
          <a:prstGeom prst="ellipse">
            <a:avLst/>
          </a:prstGeom>
          <a:solidFill>
            <a:srgbClr val="F97316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296" y="542925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648921" y="500063"/>
            <a:ext cx="2489067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de Sentimentos</a:t>
            </a:r>
            <a:endParaRPr lang="en-US" sz="1688" dirty="0"/>
          </a:p>
        </p:txBody>
      </p:sp>
      <p:sp>
        <p:nvSpPr>
          <p:cNvPr id="7" name="Text 3"/>
          <p:cNvSpPr/>
          <p:nvPr/>
        </p:nvSpPr>
        <p:spPr>
          <a:xfrm>
            <a:off x="400050" y="971550"/>
            <a:ext cx="84153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Compreendendo Emoções e Opiniões em Texto</a:t>
            </a:r>
            <a:endParaRPr lang="en-US" sz="1013" dirty="0"/>
          </a:p>
        </p:txBody>
      </p:sp>
      <p:sp>
        <p:nvSpPr>
          <p:cNvPr id="8" name="Shape 4"/>
          <p:cNvSpPr/>
          <p:nvPr/>
        </p:nvSpPr>
        <p:spPr>
          <a:xfrm>
            <a:off x="4229100" y="1228725"/>
            <a:ext cx="685800" cy="28575"/>
          </a:xfrm>
          <a:prstGeom prst="rect">
            <a:avLst/>
          </a:prstGeom>
          <a:solidFill>
            <a:srgbClr val="EC4899"/>
          </a:solidFill>
          <a:ln/>
        </p:spPr>
      </p:sp>
      <p:sp>
        <p:nvSpPr>
          <p:cNvPr id="9" name="Shape 5"/>
          <p:cNvSpPr/>
          <p:nvPr/>
        </p:nvSpPr>
        <p:spPr>
          <a:xfrm>
            <a:off x="400050" y="1428750"/>
            <a:ext cx="8343900" cy="1714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275" y="1600200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543300" y="1571625"/>
            <a:ext cx="232883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que é Análise de Sentimentos?</a:t>
            </a:r>
            <a:endParaRPr lang="en-US" sz="1125" dirty="0"/>
          </a:p>
        </p:txBody>
      </p:sp>
      <p:sp>
        <p:nvSpPr>
          <p:cNvPr id="12" name="Text 7"/>
          <p:cNvSpPr/>
          <p:nvPr/>
        </p:nvSpPr>
        <p:spPr>
          <a:xfrm>
            <a:off x="739211" y="1907381"/>
            <a:ext cx="73854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Processo de</a:t>
            </a:r>
            <a:endParaRPr lang="en-US" sz="900" dirty="0"/>
          </a:p>
        </p:txBody>
      </p:sp>
      <p:sp>
        <p:nvSpPr>
          <p:cNvPr id="13" name="Text 8"/>
          <p:cNvSpPr/>
          <p:nvPr/>
        </p:nvSpPr>
        <p:spPr>
          <a:xfrm>
            <a:off x="1406314" y="1907381"/>
            <a:ext cx="109422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identificar e extrair</a:t>
            </a:r>
            <a:endParaRPr lang="en-US" sz="900" dirty="0"/>
          </a:p>
        </p:txBody>
      </p:sp>
      <p:sp>
        <p:nvSpPr>
          <p:cNvPr id="14" name="Text 9"/>
          <p:cNvSpPr/>
          <p:nvPr/>
        </p:nvSpPr>
        <p:spPr>
          <a:xfrm>
            <a:off x="672517" y="1907381"/>
            <a:ext cx="2384003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opiniões, emoções e atitudes </a:t>
            </a:r>
            <a:endParaRPr lang="en-US" sz="900" dirty="0"/>
          </a:p>
          <a:p>
            <a:pPr algn="ctr"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expressas em texto, classificando-as como positivas, negativas ou neutras.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3286125" y="1885950"/>
            <a:ext cx="2571750" cy="1114425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16" name="Text 11"/>
          <p:cNvSpPr/>
          <p:nvPr/>
        </p:nvSpPr>
        <p:spPr>
          <a:xfrm>
            <a:off x="3400425" y="2000250"/>
            <a:ext cx="24145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Exemplos:</a:t>
            </a:r>
            <a:endParaRPr lang="en-US" sz="900" dirty="0"/>
          </a:p>
        </p:txBody>
      </p:sp>
      <p:sp>
        <p:nvSpPr>
          <p:cNvPr id="17" name="Text 12"/>
          <p:cNvSpPr/>
          <p:nvPr/>
        </p:nvSpPr>
        <p:spPr>
          <a:xfrm>
            <a:off x="3400425" y="2257425"/>
            <a:ext cx="24145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10B98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😊 "Adorei este filme!"</a:t>
            </a:r>
            <a:endParaRPr lang="en-US" sz="788" dirty="0"/>
          </a:p>
        </p:txBody>
      </p:sp>
      <p:sp>
        <p:nvSpPr>
          <p:cNvPr id="18" name="Text 13"/>
          <p:cNvSpPr/>
          <p:nvPr/>
        </p:nvSpPr>
        <p:spPr>
          <a:xfrm>
            <a:off x="3400425" y="2457450"/>
            <a:ext cx="24145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EF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😞 "Produto terrível, não recomendo"</a:t>
            </a:r>
            <a:endParaRPr lang="en-US" sz="788" dirty="0"/>
          </a:p>
        </p:txBody>
      </p:sp>
      <p:sp>
        <p:nvSpPr>
          <p:cNvPr id="19" name="Text 14"/>
          <p:cNvSpPr/>
          <p:nvPr/>
        </p:nvSpPr>
        <p:spPr>
          <a:xfrm>
            <a:off x="3400425" y="2657475"/>
            <a:ext cx="24145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B728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😐 "O filme foi lançado em 2023"</a:t>
            </a:r>
            <a:endParaRPr lang="en-US" sz="788" dirty="0"/>
          </a:p>
        </p:txBody>
      </p:sp>
      <p:sp>
        <p:nvSpPr>
          <p:cNvPr id="20" name="Shape 15"/>
          <p:cNvSpPr/>
          <p:nvPr/>
        </p:nvSpPr>
        <p:spPr>
          <a:xfrm>
            <a:off x="6029325" y="1885950"/>
            <a:ext cx="2571750" cy="1114425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21" name="Text 16"/>
          <p:cNvSpPr/>
          <p:nvPr/>
        </p:nvSpPr>
        <p:spPr>
          <a:xfrm>
            <a:off x="6143625" y="2000250"/>
            <a:ext cx="24145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Níveis de Análise:</a:t>
            </a:r>
            <a:endParaRPr lang="en-US" sz="900" dirty="0"/>
          </a:p>
        </p:txBody>
      </p:sp>
      <p:sp>
        <p:nvSpPr>
          <p:cNvPr id="22" name="Text 17"/>
          <p:cNvSpPr/>
          <p:nvPr/>
        </p:nvSpPr>
        <p:spPr>
          <a:xfrm>
            <a:off x="6143625" y="2243138"/>
            <a:ext cx="13425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</a:t>
            </a:r>
            <a:endParaRPr lang="en-US" sz="788" dirty="0"/>
          </a:p>
        </p:txBody>
      </p:sp>
      <p:sp>
        <p:nvSpPr>
          <p:cNvPr id="23" name="Text 18"/>
          <p:cNvSpPr/>
          <p:nvPr/>
        </p:nvSpPr>
        <p:spPr>
          <a:xfrm>
            <a:off x="6206440" y="2243138"/>
            <a:ext cx="65482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b="1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Documento:</a:t>
            </a:r>
            <a:endParaRPr lang="en-US" sz="788" dirty="0"/>
          </a:p>
        </p:txBody>
      </p:sp>
      <p:sp>
        <p:nvSpPr>
          <p:cNvPr id="24" name="Text 19"/>
          <p:cNvSpPr/>
          <p:nvPr/>
        </p:nvSpPr>
        <p:spPr>
          <a:xfrm>
            <a:off x="6789827" y="2243138"/>
            <a:ext cx="85532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Sentimento geral</a:t>
            </a:r>
            <a:endParaRPr lang="en-US" sz="788" dirty="0"/>
          </a:p>
        </p:txBody>
      </p:sp>
      <p:sp>
        <p:nvSpPr>
          <p:cNvPr id="25" name="Text 20"/>
          <p:cNvSpPr/>
          <p:nvPr/>
        </p:nvSpPr>
        <p:spPr>
          <a:xfrm>
            <a:off x="6143625" y="2414588"/>
            <a:ext cx="13425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</a:t>
            </a:r>
            <a:endParaRPr lang="en-US" sz="788" dirty="0"/>
          </a:p>
        </p:txBody>
      </p:sp>
      <p:sp>
        <p:nvSpPr>
          <p:cNvPr id="26" name="Text 21"/>
          <p:cNvSpPr/>
          <p:nvPr/>
        </p:nvSpPr>
        <p:spPr>
          <a:xfrm>
            <a:off x="6206440" y="2414588"/>
            <a:ext cx="549427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b="1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Sentença:</a:t>
            </a:r>
            <a:endParaRPr lang="en-US" sz="788" dirty="0"/>
          </a:p>
        </p:txBody>
      </p:sp>
      <p:sp>
        <p:nvSpPr>
          <p:cNvPr id="27" name="Text 22"/>
          <p:cNvSpPr/>
          <p:nvPr/>
        </p:nvSpPr>
        <p:spPr>
          <a:xfrm>
            <a:off x="6684429" y="2414588"/>
            <a:ext cx="50500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 frase</a:t>
            </a:r>
            <a:endParaRPr lang="en-US" sz="788" dirty="0"/>
          </a:p>
        </p:txBody>
      </p:sp>
      <p:sp>
        <p:nvSpPr>
          <p:cNvPr id="28" name="Text 23"/>
          <p:cNvSpPr/>
          <p:nvPr/>
        </p:nvSpPr>
        <p:spPr>
          <a:xfrm>
            <a:off x="6143625" y="2586038"/>
            <a:ext cx="13425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</a:t>
            </a:r>
            <a:endParaRPr lang="en-US" sz="788" dirty="0"/>
          </a:p>
        </p:txBody>
      </p:sp>
      <p:sp>
        <p:nvSpPr>
          <p:cNvPr id="29" name="Text 24"/>
          <p:cNvSpPr/>
          <p:nvPr/>
        </p:nvSpPr>
        <p:spPr>
          <a:xfrm>
            <a:off x="6206440" y="2586038"/>
            <a:ext cx="499337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b="1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Aspecto:</a:t>
            </a:r>
            <a:endParaRPr lang="en-US" sz="788" dirty="0"/>
          </a:p>
        </p:txBody>
      </p:sp>
      <p:sp>
        <p:nvSpPr>
          <p:cNvPr id="30" name="Text 25"/>
          <p:cNvSpPr/>
          <p:nvPr/>
        </p:nvSpPr>
        <p:spPr>
          <a:xfrm>
            <a:off x="6634339" y="2586038"/>
            <a:ext cx="877370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 característica</a:t>
            </a:r>
            <a:endParaRPr lang="en-US" sz="788" dirty="0"/>
          </a:p>
        </p:txBody>
      </p:sp>
      <p:sp>
        <p:nvSpPr>
          <p:cNvPr id="31" name="Text 26"/>
          <p:cNvSpPr/>
          <p:nvPr/>
        </p:nvSpPr>
        <p:spPr>
          <a:xfrm>
            <a:off x="6143625" y="2757488"/>
            <a:ext cx="13425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</a:t>
            </a:r>
            <a:endParaRPr lang="en-US" sz="788" dirty="0"/>
          </a:p>
        </p:txBody>
      </p:sp>
      <p:sp>
        <p:nvSpPr>
          <p:cNvPr id="32" name="Text 27"/>
          <p:cNvSpPr/>
          <p:nvPr/>
        </p:nvSpPr>
        <p:spPr>
          <a:xfrm>
            <a:off x="6206440" y="2757488"/>
            <a:ext cx="49381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b="1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Emoção:</a:t>
            </a:r>
            <a:endParaRPr lang="en-US" sz="788" dirty="0"/>
          </a:p>
        </p:txBody>
      </p:sp>
      <p:sp>
        <p:nvSpPr>
          <p:cNvPr id="33" name="Text 28"/>
          <p:cNvSpPr/>
          <p:nvPr/>
        </p:nvSpPr>
        <p:spPr>
          <a:xfrm>
            <a:off x="6628814" y="2757488"/>
            <a:ext cx="1016477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Raiva, alegria, medo</a:t>
            </a:r>
            <a:endParaRPr lang="en-US" sz="788" dirty="0"/>
          </a:p>
        </p:txBody>
      </p:sp>
      <p:sp>
        <p:nvSpPr>
          <p:cNvPr id="34" name="Shape 29"/>
          <p:cNvSpPr/>
          <p:nvPr/>
        </p:nvSpPr>
        <p:spPr>
          <a:xfrm>
            <a:off x="400050" y="3314700"/>
            <a:ext cx="2666991" cy="26289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5" y="3471863"/>
            <a:ext cx="150019" cy="171450"/>
          </a:xfrm>
          <a:prstGeom prst="rect">
            <a:avLst/>
          </a:prstGeom>
        </p:spPr>
      </p:pic>
      <p:sp>
        <p:nvSpPr>
          <p:cNvPr id="36" name="Text 30"/>
          <p:cNvSpPr/>
          <p:nvPr/>
        </p:nvSpPr>
        <p:spPr>
          <a:xfrm>
            <a:off x="778669" y="3457575"/>
            <a:ext cx="125769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Abordagem Lexical</a:t>
            </a:r>
            <a:endParaRPr lang="en-US" sz="1013" dirty="0"/>
          </a:p>
        </p:txBody>
      </p:sp>
      <p:sp>
        <p:nvSpPr>
          <p:cNvPr id="37" name="Shape 31"/>
          <p:cNvSpPr/>
          <p:nvPr/>
        </p:nvSpPr>
        <p:spPr>
          <a:xfrm>
            <a:off x="542925" y="3771900"/>
            <a:ext cx="2381241" cy="6858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38" name="Text 32"/>
          <p:cNvSpPr/>
          <p:nvPr/>
        </p:nvSpPr>
        <p:spPr>
          <a:xfrm>
            <a:off x="628650" y="3857625"/>
            <a:ext cx="228122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Como Funciona:</a:t>
            </a:r>
            <a:endParaRPr lang="en-US" sz="900" dirty="0"/>
          </a:p>
        </p:txBody>
      </p:sp>
      <p:sp>
        <p:nvSpPr>
          <p:cNvPr id="39" name="Text 33"/>
          <p:cNvSpPr/>
          <p:nvPr/>
        </p:nvSpPr>
        <p:spPr>
          <a:xfrm>
            <a:off x="628650" y="4086225"/>
            <a:ext cx="228122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 dicionários de palavras com polaridades pré-definidas</a:t>
            </a:r>
            <a:endParaRPr lang="en-US" sz="788" dirty="0"/>
          </a:p>
        </p:txBody>
      </p:sp>
      <p:sp>
        <p:nvSpPr>
          <p:cNvPr id="40" name="Shape 34"/>
          <p:cNvSpPr/>
          <p:nvPr/>
        </p:nvSpPr>
        <p:spPr>
          <a:xfrm>
            <a:off x="542925" y="4543425"/>
            <a:ext cx="2381241" cy="942975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41" name="Text 35"/>
          <p:cNvSpPr/>
          <p:nvPr/>
        </p:nvSpPr>
        <p:spPr>
          <a:xfrm>
            <a:off x="628650" y="4629150"/>
            <a:ext cx="228122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Exemplos:</a:t>
            </a:r>
            <a:endParaRPr lang="en-US" sz="900" dirty="0"/>
          </a:p>
        </p:txBody>
      </p:sp>
      <p:sp>
        <p:nvSpPr>
          <p:cNvPr id="42" name="Text 36"/>
          <p:cNvSpPr/>
          <p:nvPr/>
        </p:nvSpPr>
        <p:spPr>
          <a:xfrm>
            <a:off x="628650" y="4857750"/>
            <a:ext cx="228122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10B98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"excelente" (+3)</a:t>
            </a:r>
            <a:endParaRPr lang="en-US" sz="675" dirty="0"/>
          </a:p>
        </p:txBody>
      </p:sp>
      <p:sp>
        <p:nvSpPr>
          <p:cNvPr id="43" name="Text 37"/>
          <p:cNvSpPr/>
          <p:nvPr/>
        </p:nvSpPr>
        <p:spPr>
          <a:xfrm>
            <a:off x="628650" y="5000625"/>
            <a:ext cx="228122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10B98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"bom" (+1)</a:t>
            </a:r>
            <a:endParaRPr lang="en-US" sz="675" dirty="0"/>
          </a:p>
        </p:txBody>
      </p:sp>
      <p:sp>
        <p:nvSpPr>
          <p:cNvPr id="44" name="Text 38"/>
          <p:cNvSpPr/>
          <p:nvPr/>
        </p:nvSpPr>
        <p:spPr>
          <a:xfrm>
            <a:off x="628650" y="5143500"/>
            <a:ext cx="228122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EF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"ruim" (-1)</a:t>
            </a:r>
            <a:endParaRPr lang="en-US" sz="675" dirty="0"/>
          </a:p>
        </p:txBody>
      </p:sp>
      <p:sp>
        <p:nvSpPr>
          <p:cNvPr id="45" name="Text 39"/>
          <p:cNvSpPr/>
          <p:nvPr/>
        </p:nvSpPr>
        <p:spPr>
          <a:xfrm>
            <a:off x="628650" y="5286375"/>
            <a:ext cx="228122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EF444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"terrível" (-3)</a:t>
            </a:r>
            <a:endParaRPr lang="en-US" sz="675" dirty="0"/>
          </a:p>
        </p:txBody>
      </p:sp>
      <p:sp>
        <p:nvSpPr>
          <p:cNvPr id="46" name="Text 40"/>
          <p:cNvSpPr/>
          <p:nvPr/>
        </p:nvSpPr>
        <p:spPr>
          <a:xfrm>
            <a:off x="542925" y="5572125"/>
            <a:ext cx="24526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Simples e interpretável</a:t>
            </a:r>
            <a:endParaRPr lang="en-US" sz="675" dirty="0"/>
          </a:p>
        </p:txBody>
      </p:sp>
      <p:sp>
        <p:nvSpPr>
          <p:cNvPr id="47" name="Text 41"/>
          <p:cNvSpPr/>
          <p:nvPr/>
        </p:nvSpPr>
        <p:spPr>
          <a:xfrm>
            <a:off x="542925" y="5686425"/>
            <a:ext cx="24526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✗ Não captura contexto</a:t>
            </a:r>
            <a:endParaRPr lang="en-US" sz="675" dirty="0"/>
          </a:p>
        </p:txBody>
      </p:sp>
      <p:sp>
        <p:nvSpPr>
          <p:cNvPr id="48" name="Shape 42"/>
          <p:cNvSpPr/>
          <p:nvPr/>
        </p:nvSpPr>
        <p:spPr>
          <a:xfrm>
            <a:off x="3238491" y="3314700"/>
            <a:ext cx="2666991" cy="26289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366" y="3471863"/>
            <a:ext cx="214313" cy="171450"/>
          </a:xfrm>
          <a:prstGeom prst="rect">
            <a:avLst/>
          </a:prstGeom>
        </p:spPr>
      </p:pic>
      <p:sp>
        <p:nvSpPr>
          <p:cNvPr id="50" name="Text 43"/>
          <p:cNvSpPr/>
          <p:nvPr/>
        </p:nvSpPr>
        <p:spPr>
          <a:xfrm>
            <a:off x="3681403" y="3457575"/>
            <a:ext cx="116462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</a:t>
            </a:r>
            <a:endParaRPr lang="en-US" sz="1013" dirty="0"/>
          </a:p>
        </p:txBody>
      </p:sp>
      <p:sp>
        <p:nvSpPr>
          <p:cNvPr id="51" name="Shape 44"/>
          <p:cNvSpPr/>
          <p:nvPr/>
        </p:nvSpPr>
        <p:spPr>
          <a:xfrm>
            <a:off x="3381366" y="3771900"/>
            <a:ext cx="2381241" cy="542925"/>
          </a:xfrm>
          <a:prstGeom prst="rect">
            <a:avLst/>
          </a:prstGeom>
          <a:solidFill>
            <a:srgbClr val="ECFDF5"/>
          </a:solidFill>
          <a:ln/>
        </p:spPr>
      </p:sp>
      <p:sp>
        <p:nvSpPr>
          <p:cNvPr id="52" name="Text 45"/>
          <p:cNvSpPr/>
          <p:nvPr/>
        </p:nvSpPr>
        <p:spPr>
          <a:xfrm>
            <a:off x="3467091" y="3857625"/>
            <a:ext cx="228122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Como Funciona:</a:t>
            </a:r>
            <a:endParaRPr lang="en-US" sz="900" dirty="0"/>
          </a:p>
        </p:txBody>
      </p:sp>
      <p:sp>
        <p:nvSpPr>
          <p:cNvPr id="53" name="Text 46"/>
          <p:cNvSpPr/>
          <p:nvPr/>
        </p:nvSpPr>
        <p:spPr>
          <a:xfrm>
            <a:off x="3467091" y="4086225"/>
            <a:ext cx="22812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Treina classificadores com dados rotulados</a:t>
            </a:r>
            <a:endParaRPr lang="en-US" sz="788" dirty="0"/>
          </a:p>
        </p:txBody>
      </p:sp>
      <p:sp>
        <p:nvSpPr>
          <p:cNvPr id="54" name="Shape 47"/>
          <p:cNvSpPr/>
          <p:nvPr/>
        </p:nvSpPr>
        <p:spPr>
          <a:xfrm>
            <a:off x="3381366" y="4400550"/>
            <a:ext cx="2381241" cy="942975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55" name="Text 48"/>
          <p:cNvSpPr/>
          <p:nvPr/>
        </p:nvSpPr>
        <p:spPr>
          <a:xfrm>
            <a:off x="3467091" y="4486275"/>
            <a:ext cx="228122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Algoritmos:</a:t>
            </a:r>
            <a:endParaRPr lang="en-US" sz="900" dirty="0"/>
          </a:p>
        </p:txBody>
      </p:sp>
      <p:sp>
        <p:nvSpPr>
          <p:cNvPr id="56" name="Text 49"/>
          <p:cNvSpPr/>
          <p:nvPr/>
        </p:nvSpPr>
        <p:spPr>
          <a:xfrm>
            <a:off x="3467091" y="4714875"/>
            <a:ext cx="228122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Naïve Bayes</a:t>
            </a:r>
            <a:endParaRPr lang="en-US" sz="675" dirty="0"/>
          </a:p>
        </p:txBody>
      </p:sp>
      <p:sp>
        <p:nvSpPr>
          <p:cNvPr id="57" name="Text 50"/>
          <p:cNvSpPr/>
          <p:nvPr/>
        </p:nvSpPr>
        <p:spPr>
          <a:xfrm>
            <a:off x="3467091" y="4857750"/>
            <a:ext cx="228122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SVM</a:t>
            </a:r>
            <a:endParaRPr lang="en-US" sz="675" dirty="0"/>
          </a:p>
        </p:txBody>
      </p:sp>
      <p:sp>
        <p:nvSpPr>
          <p:cNvPr id="58" name="Text 51"/>
          <p:cNvSpPr/>
          <p:nvPr/>
        </p:nvSpPr>
        <p:spPr>
          <a:xfrm>
            <a:off x="3467091" y="5000625"/>
            <a:ext cx="228122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Random Forest</a:t>
            </a:r>
            <a:endParaRPr lang="en-US" sz="675" dirty="0"/>
          </a:p>
        </p:txBody>
      </p:sp>
      <p:sp>
        <p:nvSpPr>
          <p:cNvPr id="59" name="Text 52"/>
          <p:cNvSpPr/>
          <p:nvPr/>
        </p:nvSpPr>
        <p:spPr>
          <a:xfrm>
            <a:off x="3467091" y="5143500"/>
            <a:ext cx="228122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Logistic Regression</a:t>
            </a:r>
            <a:endParaRPr lang="en-US" sz="675" dirty="0"/>
          </a:p>
        </p:txBody>
      </p:sp>
      <p:sp>
        <p:nvSpPr>
          <p:cNvPr id="60" name="Text 53"/>
          <p:cNvSpPr/>
          <p:nvPr/>
        </p:nvSpPr>
        <p:spPr>
          <a:xfrm>
            <a:off x="3381366" y="5429250"/>
            <a:ext cx="24526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Aprende padrões dos dados</a:t>
            </a:r>
            <a:endParaRPr lang="en-US" sz="675" dirty="0"/>
          </a:p>
        </p:txBody>
      </p:sp>
      <p:sp>
        <p:nvSpPr>
          <p:cNvPr id="61" name="Text 54"/>
          <p:cNvSpPr/>
          <p:nvPr/>
        </p:nvSpPr>
        <p:spPr>
          <a:xfrm>
            <a:off x="3381366" y="5543550"/>
            <a:ext cx="24526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✗ Precisa de dados rotulados</a:t>
            </a:r>
            <a:endParaRPr lang="en-US" sz="675" dirty="0"/>
          </a:p>
        </p:txBody>
      </p:sp>
      <p:sp>
        <p:nvSpPr>
          <p:cNvPr id="62" name="Shape 55"/>
          <p:cNvSpPr/>
          <p:nvPr/>
        </p:nvSpPr>
        <p:spPr>
          <a:xfrm>
            <a:off x="6076931" y="3314700"/>
            <a:ext cx="2667019" cy="26289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6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806" y="3471863"/>
            <a:ext cx="171450" cy="171450"/>
          </a:xfrm>
          <a:prstGeom prst="rect">
            <a:avLst/>
          </a:prstGeom>
        </p:spPr>
      </p:pic>
      <p:sp>
        <p:nvSpPr>
          <p:cNvPr id="64" name="Text 56"/>
          <p:cNvSpPr/>
          <p:nvPr/>
        </p:nvSpPr>
        <p:spPr>
          <a:xfrm>
            <a:off x="6476981" y="3457575"/>
            <a:ext cx="96460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Learning</a:t>
            </a:r>
            <a:endParaRPr lang="en-US" sz="1013" dirty="0"/>
          </a:p>
        </p:txBody>
      </p:sp>
      <p:sp>
        <p:nvSpPr>
          <p:cNvPr id="65" name="Shape 57"/>
          <p:cNvSpPr/>
          <p:nvPr/>
        </p:nvSpPr>
        <p:spPr>
          <a:xfrm>
            <a:off x="6219806" y="3771900"/>
            <a:ext cx="2381269" cy="542925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66" name="Text 58"/>
          <p:cNvSpPr/>
          <p:nvPr/>
        </p:nvSpPr>
        <p:spPr>
          <a:xfrm>
            <a:off x="6305531" y="3857625"/>
            <a:ext cx="228125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Como Funciona:</a:t>
            </a:r>
            <a:endParaRPr lang="en-US" sz="900" dirty="0"/>
          </a:p>
        </p:txBody>
      </p:sp>
      <p:sp>
        <p:nvSpPr>
          <p:cNvPr id="67" name="Text 59"/>
          <p:cNvSpPr/>
          <p:nvPr/>
        </p:nvSpPr>
        <p:spPr>
          <a:xfrm>
            <a:off x="6305531" y="4086225"/>
            <a:ext cx="228125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Redes neurais capturam padrões complexos</a:t>
            </a:r>
            <a:endParaRPr lang="en-US" sz="788" dirty="0"/>
          </a:p>
        </p:txBody>
      </p:sp>
      <p:sp>
        <p:nvSpPr>
          <p:cNvPr id="68" name="Shape 60"/>
          <p:cNvSpPr/>
          <p:nvPr/>
        </p:nvSpPr>
        <p:spPr>
          <a:xfrm>
            <a:off x="6219806" y="4400550"/>
            <a:ext cx="2381269" cy="942975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69" name="Text 61"/>
          <p:cNvSpPr/>
          <p:nvPr/>
        </p:nvSpPr>
        <p:spPr>
          <a:xfrm>
            <a:off x="6305531" y="4486275"/>
            <a:ext cx="228125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Modelos:</a:t>
            </a:r>
            <a:endParaRPr lang="en-US" sz="900" dirty="0"/>
          </a:p>
        </p:txBody>
      </p:sp>
      <p:sp>
        <p:nvSpPr>
          <p:cNvPr id="70" name="Text 62"/>
          <p:cNvSpPr/>
          <p:nvPr/>
        </p:nvSpPr>
        <p:spPr>
          <a:xfrm>
            <a:off x="6305531" y="4714875"/>
            <a:ext cx="228125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LSTM/GRU</a:t>
            </a:r>
            <a:endParaRPr lang="en-US" sz="675" dirty="0"/>
          </a:p>
        </p:txBody>
      </p:sp>
      <p:sp>
        <p:nvSpPr>
          <p:cNvPr id="71" name="Text 63"/>
          <p:cNvSpPr/>
          <p:nvPr/>
        </p:nvSpPr>
        <p:spPr>
          <a:xfrm>
            <a:off x="6305531" y="4857750"/>
            <a:ext cx="228125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CNN para texto</a:t>
            </a:r>
            <a:endParaRPr lang="en-US" sz="675" dirty="0"/>
          </a:p>
        </p:txBody>
      </p:sp>
      <p:sp>
        <p:nvSpPr>
          <p:cNvPr id="72" name="Text 64"/>
          <p:cNvSpPr/>
          <p:nvPr/>
        </p:nvSpPr>
        <p:spPr>
          <a:xfrm>
            <a:off x="6305531" y="5000625"/>
            <a:ext cx="228125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BERT/RoBERTa</a:t>
            </a:r>
            <a:endParaRPr lang="en-US" sz="675" dirty="0"/>
          </a:p>
        </p:txBody>
      </p:sp>
      <p:sp>
        <p:nvSpPr>
          <p:cNvPr id="73" name="Text 65"/>
          <p:cNvSpPr/>
          <p:nvPr/>
        </p:nvSpPr>
        <p:spPr>
          <a:xfrm>
            <a:off x="6305531" y="5143500"/>
            <a:ext cx="228125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GPT fine-tuned</a:t>
            </a:r>
            <a:endParaRPr lang="en-US" sz="675" dirty="0"/>
          </a:p>
        </p:txBody>
      </p:sp>
      <p:sp>
        <p:nvSpPr>
          <p:cNvPr id="74" name="Text 66"/>
          <p:cNvSpPr/>
          <p:nvPr/>
        </p:nvSpPr>
        <p:spPr>
          <a:xfrm>
            <a:off x="6219806" y="5429250"/>
            <a:ext cx="245270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Estado da arte</a:t>
            </a:r>
            <a:endParaRPr lang="en-US" sz="675" dirty="0"/>
          </a:p>
        </p:txBody>
      </p:sp>
      <p:sp>
        <p:nvSpPr>
          <p:cNvPr id="75" name="Text 67"/>
          <p:cNvSpPr/>
          <p:nvPr/>
        </p:nvSpPr>
        <p:spPr>
          <a:xfrm>
            <a:off x="6219806" y="5543550"/>
            <a:ext cx="245270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✗ Computacionalmente caro</a:t>
            </a:r>
            <a:endParaRPr lang="en-US" sz="675" dirty="0"/>
          </a:p>
        </p:txBody>
      </p:sp>
      <p:sp>
        <p:nvSpPr>
          <p:cNvPr id="76" name="Shape 68"/>
          <p:cNvSpPr/>
          <p:nvPr/>
        </p:nvSpPr>
        <p:spPr>
          <a:xfrm>
            <a:off x="400050" y="6115050"/>
            <a:ext cx="4086225" cy="32289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7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925" y="6286500"/>
            <a:ext cx="142875" cy="142875"/>
          </a:xfrm>
          <a:prstGeom prst="rect">
            <a:avLst/>
          </a:prstGeom>
        </p:spPr>
      </p:pic>
      <p:sp>
        <p:nvSpPr>
          <p:cNvPr id="78" name="Text 69"/>
          <p:cNvSpPr/>
          <p:nvPr/>
        </p:nvSpPr>
        <p:spPr>
          <a:xfrm>
            <a:off x="742950" y="6257925"/>
            <a:ext cx="138962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Desafios Principais</a:t>
            </a:r>
            <a:endParaRPr lang="en-US" sz="1125" dirty="0"/>
          </a:p>
        </p:txBody>
      </p:sp>
      <p:sp>
        <p:nvSpPr>
          <p:cNvPr id="79" name="Shape 70"/>
          <p:cNvSpPr/>
          <p:nvPr/>
        </p:nvSpPr>
        <p:spPr>
          <a:xfrm>
            <a:off x="542925" y="6572250"/>
            <a:ext cx="3800475" cy="457200"/>
          </a:xfrm>
          <a:prstGeom prst="rect">
            <a:avLst/>
          </a:prstGeom>
          <a:solidFill>
            <a:srgbClr val="FEF2F2"/>
          </a:solidFill>
          <a:ln/>
        </p:spPr>
      </p:sp>
      <p:sp>
        <p:nvSpPr>
          <p:cNvPr id="80" name="Text 71"/>
          <p:cNvSpPr/>
          <p:nvPr/>
        </p:nvSpPr>
        <p:spPr>
          <a:xfrm>
            <a:off x="628650" y="665797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991B1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Sarcasmo e Ironia</a:t>
            </a:r>
            <a:endParaRPr lang="en-US" sz="788" dirty="0"/>
          </a:p>
        </p:txBody>
      </p:sp>
      <p:sp>
        <p:nvSpPr>
          <p:cNvPr id="81" name="Text 72"/>
          <p:cNvSpPr/>
          <p:nvPr/>
        </p:nvSpPr>
        <p:spPr>
          <a:xfrm>
            <a:off x="628650" y="6829425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B91C1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"Que filme 'maravilhoso'!" (negativo, mas usa palavra positiva)</a:t>
            </a:r>
            <a:endParaRPr lang="en-US" sz="675" dirty="0"/>
          </a:p>
        </p:txBody>
      </p:sp>
      <p:sp>
        <p:nvSpPr>
          <p:cNvPr id="82" name="Text 73"/>
          <p:cNvSpPr/>
          <p:nvPr/>
        </p:nvSpPr>
        <p:spPr>
          <a:xfrm>
            <a:off x="628650" y="72009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Contexto e Ambiguidade</a:t>
            </a:r>
            <a:endParaRPr lang="en-US" sz="788" dirty="0"/>
          </a:p>
        </p:txBody>
      </p:sp>
      <p:sp>
        <p:nvSpPr>
          <p:cNvPr id="83" name="Text 74"/>
          <p:cNvSpPr/>
          <p:nvPr/>
        </p:nvSpPr>
        <p:spPr>
          <a:xfrm>
            <a:off x="628650" y="737235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"O filme não é ruim" (dupla negação = positivo)</a:t>
            </a:r>
            <a:endParaRPr lang="en-US" sz="675" dirty="0"/>
          </a:p>
        </p:txBody>
      </p:sp>
      <p:sp>
        <p:nvSpPr>
          <p:cNvPr id="84" name="Shape 75"/>
          <p:cNvSpPr/>
          <p:nvPr/>
        </p:nvSpPr>
        <p:spPr>
          <a:xfrm>
            <a:off x="542925" y="7658100"/>
            <a:ext cx="3800475" cy="457200"/>
          </a:xfrm>
          <a:prstGeom prst="rect">
            <a:avLst/>
          </a:prstGeom>
          <a:solidFill>
            <a:srgbClr val="FFFBEB"/>
          </a:solidFill>
          <a:ln/>
        </p:spPr>
      </p:sp>
      <p:sp>
        <p:nvSpPr>
          <p:cNvPr id="85" name="Text 76"/>
          <p:cNvSpPr/>
          <p:nvPr/>
        </p:nvSpPr>
        <p:spPr>
          <a:xfrm>
            <a:off x="628650" y="774382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9240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Domínio Específico</a:t>
            </a:r>
            <a:endParaRPr lang="en-US" sz="788" dirty="0"/>
          </a:p>
        </p:txBody>
      </p:sp>
      <p:sp>
        <p:nvSpPr>
          <p:cNvPr id="86" name="Text 77"/>
          <p:cNvSpPr/>
          <p:nvPr/>
        </p:nvSpPr>
        <p:spPr>
          <a:xfrm>
            <a:off x="628650" y="7915275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B4530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Gírias, jargões técnicos, linguagem informal</a:t>
            </a:r>
            <a:endParaRPr lang="en-US" sz="675" dirty="0"/>
          </a:p>
        </p:txBody>
      </p:sp>
      <p:sp>
        <p:nvSpPr>
          <p:cNvPr id="87" name="Shape 78"/>
          <p:cNvSpPr/>
          <p:nvPr/>
        </p:nvSpPr>
        <p:spPr>
          <a:xfrm>
            <a:off x="542925" y="8201025"/>
            <a:ext cx="3800475" cy="457200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88" name="Text 79"/>
          <p:cNvSpPr/>
          <p:nvPr/>
        </p:nvSpPr>
        <p:spPr>
          <a:xfrm>
            <a:off x="628650" y="82867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Sentimentos Mistos</a:t>
            </a:r>
            <a:endParaRPr lang="en-US" sz="788" dirty="0"/>
          </a:p>
        </p:txBody>
      </p:sp>
      <p:sp>
        <p:nvSpPr>
          <p:cNvPr id="89" name="Text 80"/>
          <p:cNvSpPr/>
          <p:nvPr/>
        </p:nvSpPr>
        <p:spPr>
          <a:xfrm>
            <a:off x="628650" y="845820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"Ótima atuação, mas roteiro fraco"</a:t>
            </a:r>
            <a:endParaRPr lang="en-US" sz="675" dirty="0"/>
          </a:p>
        </p:txBody>
      </p:sp>
      <p:sp>
        <p:nvSpPr>
          <p:cNvPr id="90" name="Shape 81"/>
          <p:cNvSpPr/>
          <p:nvPr/>
        </p:nvSpPr>
        <p:spPr>
          <a:xfrm>
            <a:off x="542925" y="8743950"/>
            <a:ext cx="3800475" cy="4572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91" name="Text 82"/>
          <p:cNvSpPr/>
          <p:nvPr/>
        </p:nvSpPr>
        <p:spPr>
          <a:xfrm>
            <a:off x="628650" y="882967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Aspectos Culturais</a:t>
            </a:r>
            <a:endParaRPr lang="en-US" sz="788" dirty="0"/>
          </a:p>
        </p:txBody>
      </p:sp>
      <p:sp>
        <p:nvSpPr>
          <p:cNvPr id="92" name="Text 83"/>
          <p:cNvSpPr/>
          <p:nvPr/>
        </p:nvSpPr>
        <p:spPr>
          <a:xfrm>
            <a:off x="628650" y="9001125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Expressões variam entre culturas e idiomas</a:t>
            </a:r>
            <a:endParaRPr lang="en-US" sz="675" dirty="0"/>
          </a:p>
        </p:txBody>
      </p:sp>
      <p:sp>
        <p:nvSpPr>
          <p:cNvPr id="93" name="Shape 84"/>
          <p:cNvSpPr/>
          <p:nvPr/>
        </p:nvSpPr>
        <p:spPr>
          <a:xfrm>
            <a:off x="4657725" y="6115050"/>
            <a:ext cx="4086225" cy="32289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9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6286500"/>
            <a:ext cx="142875" cy="142875"/>
          </a:xfrm>
          <a:prstGeom prst="rect">
            <a:avLst/>
          </a:prstGeom>
        </p:spPr>
      </p:pic>
      <p:sp>
        <p:nvSpPr>
          <p:cNvPr id="95" name="Text 85"/>
          <p:cNvSpPr/>
          <p:nvPr/>
        </p:nvSpPr>
        <p:spPr>
          <a:xfrm>
            <a:off x="5000625" y="6257925"/>
            <a:ext cx="188941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Aplicações no Mundo Real</a:t>
            </a:r>
            <a:endParaRPr lang="en-US" sz="1125" dirty="0"/>
          </a:p>
        </p:txBody>
      </p:sp>
      <p:sp>
        <p:nvSpPr>
          <p:cNvPr id="96" name="Shape 86"/>
          <p:cNvSpPr/>
          <p:nvPr/>
        </p:nvSpPr>
        <p:spPr>
          <a:xfrm>
            <a:off x="4800600" y="6572250"/>
            <a:ext cx="3800475" cy="4572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97" name="Text 87"/>
          <p:cNvSpPr/>
          <p:nvPr/>
        </p:nvSpPr>
        <p:spPr>
          <a:xfrm>
            <a:off x="4886325" y="665797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E-commerce</a:t>
            </a:r>
            <a:endParaRPr lang="en-US" sz="788" dirty="0"/>
          </a:p>
        </p:txBody>
      </p:sp>
      <p:sp>
        <p:nvSpPr>
          <p:cNvPr id="98" name="Text 88"/>
          <p:cNvSpPr/>
          <p:nvPr/>
        </p:nvSpPr>
        <p:spPr>
          <a:xfrm>
            <a:off x="4886325" y="6829425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Amazon analisa reviews para melhorar produtos e recomendações</a:t>
            </a:r>
            <a:endParaRPr lang="en-US" sz="675" dirty="0"/>
          </a:p>
        </p:txBody>
      </p:sp>
      <p:sp>
        <p:nvSpPr>
          <p:cNvPr id="99" name="Shape 89"/>
          <p:cNvSpPr/>
          <p:nvPr/>
        </p:nvSpPr>
        <p:spPr>
          <a:xfrm>
            <a:off x="4800600" y="7115175"/>
            <a:ext cx="3800475" cy="457200"/>
          </a:xfrm>
          <a:prstGeom prst="rect">
            <a:avLst/>
          </a:prstGeom>
          <a:solidFill>
            <a:srgbClr val="ECFDF5"/>
          </a:solidFill>
          <a:ln/>
        </p:spPr>
      </p:sp>
      <p:sp>
        <p:nvSpPr>
          <p:cNvPr id="100" name="Text 90"/>
          <p:cNvSpPr/>
          <p:nvPr/>
        </p:nvSpPr>
        <p:spPr>
          <a:xfrm>
            <a:off x="4886325" y="72009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Redes Sociais</a:t>
            </a:r>
            <a:endParaRPr lang="en-US" sz="788" dirty="0"/>
          </a:p>
        </p:txBody>
      </p:sp>
      <p:sp>
        <p:nvSpPr>
          <p:cNvPr id="101" name="Text 91"/>
          <p:cNvSpPr/>
          <p:nvPr/>
        </p:nvSpPr>
        <p:spPr>
          <a:xfrm>
            <a:off x="4886325" y="737235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Twitter/X monitora sentimentos sobre marcas e eventos</a:t>
            </a:r>
            <a:endParaRPr lang="en-US" sz="675" dirty="0"/>
          </a:p>
        </p:txBody>
      </p:sp>
      <p:sp>
        <p:nvSpPr>
          <p:cNvPr id="102" name="Shape 92"/>
          <p:cNvSpPr/>
          <p:nvPr/>
        </p:nvSpPr>
        <p:spPr>
          <a:xfrm>
            <a:off x="4800600" y="7658100"/>
            <a:ext cx="3800475" cy="457200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103" name="Text 93"/>
          <p:cNvSpPr/>
          <p:nvPr/>
        </p:nvSpPr>
        <p:spPr>
          <a:xfrm>
            <a:off x="4886325" y="774382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Atendimento ao Cliente</a:t>
            </a:r>
            <a:endParaRPr lang="en-US" sz="788" dirty="0"/>
          </a:p>
        </p:txBody>
      </p:sp>
      <p:sp>
        <p:nvSpPr>
          <p:cNvPr id="104" name="Text 94"/>
          <p:cNvSpPr/>
          <p:nvPr/>
        </p:nvSpPr>
        <p:spPr>
          <a:xfrm>
            <a:off x="4886325" y="7915275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Chatbots detectam frustração e escalam para humanos</a:t>
            </a:r>
            <a:endParaRPr lang="en-US" sz="675" dirty="0"/>
          </a:p>
        </p:txBody>
      </p:sp>
      <p:sp>
        <p:nvSpPr>
          <p:cNvPr id="105" name="Text 95"/>
          <p:cNvSpPr/>
          <p:nvPr/>
        </p:nvSpPr>
        <p:spPr>
          <a:xfrm>
            <a:off x="4886325" y="82867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Mercado Financeiro</a:t>
            </a:r>
            <a:endParaRPr lang="en-US" sz="788" dirty="0"/>
          </a:p>
        </p:txBody>
      </p:sp>
      <p:sp>
        <p:nvSpPr>
          <p:cNvPr id="106" name="Text 96"/>
          <p:cNvSpPr/>
          <p:nvPr/>
        </p:nvSpPr>
        <p:spPr>
          <a:xfrm>
            <a:off x="4886325" y="845820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de notícias para prever movimentos de ações</a:t>
            </a:r>
            <a:endParaRPr lang="en-US" sz="675" dirty="0"/>
          </a:p>
        </p:txBody>
      </p:sp>
      <p:sp>
        <p:nvSpPr>
          <p:cNvPr id="107" name="Shape 97"/>
          <p:cNvSpPr/>
          <p:nvPr/>
        </p:nvSpPr>
        <p:spPr>
          <a:xfrm>
            <a:off x="4800600" y="8743950"/>
            <a:ext cx="3800475" cy="457200"/>
          </a:xfrm>
          <a:prstGeom prst="rect">
            <a:avLst/>
          </a:prstGeom>
          <a:solidFill>
            <a:srgbClr val="FEF2F2"/>
          </a:solidFill>
          <a:ln/>
        </p:spPr>
      </p:sp>
      <p:sp>
        <p:nvSpPr>
          <p:cNvPr id="108" name="Text 98"/>
          <p:cNvSpPr/>
          <p:nvPr/>
        </p:nvSpPr>
        <p:spPr>
          <a:xfrm>
            <a:off x="4886325" y="882967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991B1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Saúde Mental</a:t>
            </a:r>
            <a:endParaRPr lang="en-US" sz="788" dirty="0"/>
          </a:p>
        </p:txBody>
      </p:sp>
      <p:sp>
        <p:nvSpPr>
          <p:cNvPr id="109" name="Text 99"/>
          <p:cNvSpPr/>
          <p:nvPr/>
        </p:nvSpPr>
        <p:spPr>
          <a:xfrm>
            <a:off x="4886325" y="9001125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B91C1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Monitoramento de posts para detectar sinais de depressão</a:t>
            </a:r>
            <a:endParaRPr lang="en-US" sz="675" dirty="0"/>
          </a:p>
        </p:txBody>
      </p:sp>
      <p:sp>
        <p:nvSpPr>
          <p:cNvPr id="110" name="Shape 100"/>
          <p:cNvSpPr/>
          <p:nvPr/>
        </p:nvSpPr>
        <p:spPr>
          <a:xfrm>
            <a:off x="400050" y="9515475"/>
            <a:ext cx="4086225" cy="42005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1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925" y="9694069"/>
            <a:ext cx="160734" cy="128588"/>
          </a:xfrm>
          <a:prstGeom prst="rect">
            <a:avLst/>
          </a:prstGeom>
        </p:spPr>
      </p:pic>
      <p:sp>
        <p:nvSpPr>
          <p:cNvPr id="112" name="Text 101"/>
          <p:cNvSpPr/>
          <p:nvPr/>
        </p:nvSpPr>
        <p:spPr>
          <a:xfrm>
            <a:off x="760809" y="9658350"/>
            <a:ext cx="169348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 com BERT</a:t>
            </a:r>
            <a:endParaRPr lang="en-US" sz="1013" dirty="0"/>
          </a:p>
        </p:txBody>
      </p:sp>
      <p:sp>
        <p:nvSpPr>
          <p:cNvPr id="113" name="Shape 102"/>
          <p:cNvSpPr/>
          <p:nvPr/>
        </p:nvSpPr>
        <p:spPr>
          <a:xfrm>
            <a:off x="542925" y="9972675"/>
            <a:ext cx="3800475" cy="3600450"/>
          </a:xfrm>
          <a:prstGeom prst="rect">
            <a:avLst/>
          </a:prstGeom>
          <a:solidFill>
            <a:srgbClr val="0F172A"/>
          </a:solidFill>
          <a:ln/>
        </p:spPr>
      </p:sp>
      <p:sp>
        <p:nvSpPr>
          <p:cNvPr id="114" name="Text 103"/>
          <p:cNvSpPr/>
          <p:nvPr/>
        </p:nvSpPr>
        <p:spPr>
          <a:xfrm>
            <a:off x="628650" y="1005840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from</a:t>
            </a:r>
            <a:endParaRPr lang="en-US" sz="675" dirty="0"/>
          </a:p>
        </p:txBody>
      </p:sp>
      <p:sp>
        <p:nvSpPr>
          <p:cNvPr id="115" name="Text 104"/>
          <p:cNvSpPr/>
          <p:nvPr/>
        </p:nvSpPr>
        <p:spPr>
          <a:xfrm>
            <a:off x="628650" y="10181630"/>
            <a:ext cx="68875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transformers</a:t>
            </a:r>
            <a:endParaRPr lang="en-US" sz="675" dirty="0"/>
          </a:p>
        </p:txBody>
      </p:sp>
      <p:sp>
        <p:nvSpPr>
          <p:cNvPr id="116" name="Text 105"/>
          <p:cNvSpPr/>
          <p:nvPr/>
        </p:nvSpPr>
        <p:spPr>
          <a:xfrm>
            <a:off x="628650" y="1028700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75" dirty="0"/>
          </a:p>
        </p:txBody>
      </p:sp>
      <p:sp>
        <p:nvSpPr>
          <p:cNvPr id="117" name="Text 106"/>
          <p:cNvSpPr/>
          <p:nvPr/>
        </p:nvSpPr>
        <p:spPr>
          <a:xfrm>
            <a:off x="628650" y="10410230"/>
            <a:ext cx="48298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pipeline</a:t>
            </a:r>
            <a:endParaRPr lang="en-US" sz="675" dirty="0"/>
          </a:p>
        </p:txBody>
      </p:sp>
      <p:sp>
        <p:nvSpPr>
          <p:cNvPr id="118" name="Text 107"/>
          <p:cNvSpPr/>
          <p:nvPr/>
        </p:nvSpPr>
        <p:spPr>
          <a:xfrm>
            <a:off x="628650" y="1051560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75" dirty="0"/>
          </a:p>
        </p:txBody>
      </p:sp>
      <p:sp>
        <p:nvSpPr>
          <p:cNvPr id="119" name="Text 108"/>
          <p:cNvSpPr/>
          <p:nvPr/>
        </p:nvSpPr>
        <p:spPr>
          <a:xfrm>
            <a:off x="628650" y="10638830"/>
            <a:ext cx="38009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pandas</a:t>
            </a:r>
            <a:endParaRPr lang="en-US" sz="675" dirty="0"/>
          </a:p>
        </p:txBody>
      </p:sp>
      <p:sp>
        <p:nvSpPr>
          <p:cNvPr id="120" name="Text 109"/>
          <p:cNvSpPr/>
          <p:nvPr/>
        </p:nvSpPr>
        <p:spPr>
          <a:xfrm>
            <a:off x="628650" y="1074420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as</a:t>
            </a:r>
            <a:endParaRPr lang="en-US" sz="675" dirty="0"/>
          </a:p>
        </p:txBody>
      </p:sp>
      <p:sp>
        <p:nvSpPr>
          <p:cNvPr id="121" name="Text 110"/>
          <p:cNvSpPr/>
          <p:nvPr/>
        </p:nvSpPr>
        <p:spPr>
          <a:xfrm>
            <a:off x="628650" y="10867430"/>
            <a:ext cx="17432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pd</a:t>
            </a:r>
            <a:endParaRPr lang="en-US" sz="675" dirty="0"/>
          </a:p>
        </p:txBody>
      </p:sp>
      <p:sp>
        <p:nvSpPr>
          <p:cNvPr id="122" name="Text 111"/>
          <p:cNvSpPr/>
          <p:nvPr/>
        </p:nvSpPr>
        <p:spPr>
          <a:xfrm>
            <a:off x="628650" y="1108710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Carregar pipeline pré-treinado</a:t>
            </a:r>
            <a:endParaRPr lang="en-US" sz="675" dirty="0"/>
          </a:p>
        </p:txBody>
      </p:sp>
      <p:sp>
        <p:nvSpPr>
          <p:cNvPr id="123" name="Text 112"/>
          <p:cNvSpPr/>
          <p:nvPr/>
        </p:nvSpPr>
        <p:spPr>
          <a:xfrm>
            <a:off x="628650" y="11324630"/>
            <a:ext cx="120319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classifier = pipeline(</a:t>
            </a:r>
            <a:endParaRPr lang="en-US" sz="675" dirty="0"/>
          </a:p>
        </p:txBody>
      </p:sp>
      <p:sp>
        <p:nvSpPr>
          <p:cNvPr id="124" name="Text 113"/>
          <p:cNvSpPr/>
          <p:nvPr/>
        </p:nvSpPr>
        <p:spPr>
          <a:xfrm>
            <a:off x="628650" y="11438930"/>
            <a:ext cx="27721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endParaRPr lang="en-US" sz="675" dirty="0"/>
          </a:p>
        </p:txBody>
      </p:sp>
      <p:sp>
        <p:nvSpPr>
          <p:cNvPr id="125" name="Text 114"/>
          <p:cNvSpPr/>
          <p:nvPr/>
        </p:nvSpPr>
        <p:spPr>
          <a:xfrm>
            <a:off x="834423" y="11438930"/>
            <a:ext cx="110030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"sentiment-analysis"</a:t>
            </a:r>
            <a:endParaRPr lang="en-US" sz="675" dirty="0"/>
          </a:p>
        </p:txBody>
      </p:sp>
      <p:sp>
        <p:nvSpPr>
          <p:cNvPr id="126" name="Text 115"/>
          <p:cNvSpPr/>
          <p:nvPr/>
        </p:nvSpPr>
        <p:spPr>
          <a:xfrm>
            <a:off x="1863291" y="11438930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675" dirty="0"/>
          </a:p>
        </p:txBody>
      </p:sp>
      <p:sp>
        <p:nvSpPr>
          <p:cNvPr id="127" name="Text 116"/>
          <p:cNvSpPr/>
          <p:nvPr/>
        </p:nvSpPr>
        <p:spPr>
          <a:xfrm>
            <a:off x="628650" y="11553230"/>
            <a:ext cx="58587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model=</a:t>
            </a:r>
            <a:endParaRPr lang="en-US" sz="675" dirty="0"/>
          </a:p>
        </p:txBody>
      </p:sp>
      <p:sp>
        <p:nvSpPr>
          <p:cNvPr id="128" name="Text 117"/>
          <p:cNvSpPr/>
          <p:nvPr/>
        </p:nvSpPr>
        <p:spPr>
          <a:xfrm>
            <a:off x="1143084" y="11553230"/>
            <a:ext cx="2077743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"neuralmind/bert-base-portuguese-cased"</a:t>
            </a:r>
            <a:endParaRPr lang="en-US" sz="675" dirty="0"/>
          </a:p>
        </p:txBody>
      </p:sp>
      <p:sp>
        <p:nvSpPr>
          <p:cNvPr id="129" name="Text 118"/>
          <p:cNvSpPr/>
          <p:nvPr/>
        </p:nvSpPr>
        <p:spPr>
          <a:xfrm>
            <a:off x="628650" y="11667530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75" dirty="0"/>
          </a:p>
        </p:txBody>
      </p:sp>
      <p:sp>
        <p:nvSpPr>
          <p:cNvPr id="130" name="Text 119"/>
          <p:cNvSpPr/>
          <p:nvPr/>
        </p:nvSpPr>
        <p:spPr>
          <a:xfrm>
            <a:off x="628650" y="1188720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Analisar sentimentos</a:t>
            </a:r>
            <a:endParaRPr lang="en-US" sz="675" dirty="0"/>
          </a:p>
        </p:txBody>
      </p:sp>
      <p:sp>
        <p:nvSpPr>
          <p:cNvPr id="131" name="Text 120"/>
          <p:cNvSpPr/>
          <p:nvPr/>
        </p:nvSpPr>
        <p:spPr>
          <a:xfrm>
            <a:off x="628650" y="12124730"/>
            <a:ext cx="53444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texts = [</a:t>
            </a:r>
            <a:endParaRPr lang="en-US" sz="675" dirty="0"/>
          </a:p>
        </p:txBody>
      </p:sp>
      <p:sp>
        <p:nvSpPr>
          <p:cNvPr id="132" name="Text 121"/>
          <p:cNvSpPr/>
          <p:nvPr/>
        </p:nvSpPr>
        <p:spPr>
          <a:xfrm>
            <a:off x="628650" y="12239030"/>
            <a:ext cx="27721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endParaRPr lang="en-US" sz="675" dirty="0"/>
          </a:p>
        </p:txBody>
      </p:sp>
      <p:sp>
        <p:nvSpPr>
          <p:cNvPr id="133" name="Text 122"/>
          <p:cNvSpPr/>
          <p:nvPr/>
        </p:nvSpPr>
        <p:spPr>
          <a:xfrm>
            <a:off x="834423" y="12239030"/>
            <a:ext cx="120319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"Adorei este produto!"</a:t>
            </a:r>
            <a:endParaRPr lang="en-US" sz="675" dirty="0"/>
          </a:p>
        </p:txBody>
      </p:sp>
      <p:sp>
        <p:nvSpPr>
          <p:cNvPr id="134" name="Text 123"/>
          <p:cNvSpPr/>
          <p:nvPr/>
        </p:nvSpPr>
        <p:spPr>
          <a:xfrm>
            <a:off x="1966178" y="12239030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675" dirty="0"/>
          </a:p>
        </p:txBody>
      </p:sp>
      <p:sp>
        <p:nvSpPr>
          <p:cNvPr id="135" name="Text 124"/>
          <p:cNvSpPr/>
          <p:nvPr/>
        </p:nvSpPr>
        <p:spPr>
          <a:xfrm>
            <a:off x="628650" y="12353330"/>
            <a:ext cx="27721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endParaRPr lang="en-US" sz="675" dirty="0"/>
          </a:p>
        </p:txBody>
      </p:sp>
      <p:sp>
        <p:nvSpPr>
          <p:cNvPr id="136" name="Text 125"/>
          <p:cNvSpPr/>
          <p:nvPr/>
        </p:nvSpPr>
        <p:spPr>
          <a:xfrm>
            <a:off x="834423" y="12353330"/>
            <a:ext cx="110030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"Qualidade terrível"</a:t>
            </a:r>
            <a:endParaRPr lang="en-US" sz="675" dirty="0"/>
          </a:p>
        </p:txBody>
      </p:sp>
      <p:sp>
        <p:nvSpPr>
          <p:cNvPr id="137" name="Text 126"/>
          <p:cNvSpPr/>
          <p:nvPr/>
        </p:nvSpPr>
        <p:spPr>
          <a:xfrm>
            <a:off x="1863291" y="12353330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675" dirty="0"/>
          </a:p>
        </p:txBody>
      </p:sp>
      <p:sp>
        <p:nvSpPr>
          <p:cNvPr id="138" name="Text 127"/>
          <p:cNvSpPr/>
          <p:nvPr/>
        </p:nvSpPr>
        <p:spPr>
          <a:xfrm>
            <a:off x="628650" y="12467630"/>
            <a:ext cx="27721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endParaRPr lang="en-US" sz="675" dirty="0"/>
          </a:p>
        </p:txBody>
      </p:sp>
      <p:sp>
        <p:nvSpPr>
          <p:cNvPr id="139" name="Text 128"/>
          <p:cNvSpPr/>
          <p:nvPr/>
        </p:nvSpPr>
        <p:spPr>
          <a:xfrm>
            <a:off x="834423" y="12467630"/>
            <a:ext cx="1357536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"Produto ok, nada demais"</a:t>
            </a:r>
            <a:endParaRPr lang="en-US" sz="675" dirty="0"/>
          </a:p>
        </p:txBody>
      </p:sp>
      <p:sp>
        <p:nvSpPr>
          <p:cNvPr id="140" name="Text 129"/>
          <p:cNvSpPr/>
          <p:nvPr/>
        </p:nvSpPr>
        <p:spPr>
          <a:xfrm>
            <a:off x="628650" y="12581930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]</a:t>
            </a:r>
            <a:endParaRPr lang="en-US" sz="675" dirty="0"/>
          </a:p>
        </p:txBody>
      </p:sp>
      <p:sp>
        <p:nvSpPr>
          <p:cNvPr id="141" name="Text 130"/>
          <p:cNvSpPr/>
          <p:nvPr/>
        </p:nvSpPr>
        <p:spPr>
          <a:xfrm>
            <a:off x="628650" y="12810530"/>
            <a:ext cx="1460422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results = classifier(texts)</a:t>
            </a:r>
            <a:endParaRPr lang="en-US" sz="675" dirty="0"/>
          </a:p>
        </p:txBody>
      </p:sp>
      <p:sp>
        <p:nvSpPr>
          <p:cNvPr id="142" name="Text 131"/>
          <p:cNvSpPr/>
          <p:nvPr/>
        </p:nvSpPr>
        <p:spPr>
          <a:xfrm>
            <a:off x="628650" y="1291590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for</a:t>
            </a:r>
            <a:endParaRPr lang="en-US" sz="675" dirty="0"/>
          </a:p>
        </p:txBody>
      </p:sp>
      <p:sp>
        <p:nvSpPr>
          <p:cNvPr id="143" name="Text 132"/>
          <p:cNvSpPr/>
          <p:nvPr/>
        </p:nvSpPr>
        <p:spPr>
          <a:xfrm>
            <a:off x="628650" y="13039130"/>
            <a:ext cx="68875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text, result</a:t>
            </a:r>
            <a:endParaRPr lang="en-US" sz="675" dirty="0"/>
          </a:p>
        </p:txBody>
      </p:sp>
      <p:sp>
        <p:nvSpPr>
          <p:cNvPr id="144" name="Text 133"/>
          <p:cNvSpPr/>
          <p:nvPr/>
        </p:nvSpPr>
        <p:spPr>
          <a:xfrm>
            <a:off x="628650" y="1314450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</a:t>
            </a:r>
            <a:endParaRPr lang="en-US" sz="675" dirty="0"/>
          </a:p>
        </p:txBody>
      </p:sp>
      <p:sp>
        <p:nvSpPr>
          <p:cNvPr id="145" name="Text 134"/>
          <p:cNvSpPr/>
          <p:nvPr/>
        </p:nvSpPr>
        <p:spPr>
          <a:xfrm>
            <a:off x="628650" y="13267730"/>
            <a:ext cx="110030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zip(texts, results):</a:t>
            </a:r>
            <a:endParaRPr lang="en-US" sz="675" dirty="0"/>
          </a:p>
        </p:txBody>
      </p:sp>
      <p:sp>
        <p:nvSpPr>
          <p:cNvPr id="146" name="Text 135"/>
          <p:cNvSpPr/>
          <p:nvPr/>
        </p:nvSpPr>
        <p:spPr>
          <a:xfrm>
            <a:off x="628650" y="13382030"/>
            <a:ext cx="637329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print(f</a:t>
            </a:r>
            <a:endParaRPr lang="en-US" sz="675" dirty="0"/>
          </a:p>
        </p:txBody>
      </p:sp>
      <p:sp>
        <p:nvSpPr>
          <p:cNvPr id="147" name="Text 136"/>
          <p:cNvSpPr/>
          <p:nvPr/>
        </p:nvSpPr>
        <p:spPr>
          <a:xfrm>
            <a:off x="1194541" y="13382030"/>
            <a:ext cx="2695063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"{text}: {result['label']} ({result['score']:.2f})"</a:t>
            </a:r>
            <a:endParaRPr lang="en-US" sz="675" dirty="0"/>
          </a:p>
        </p:txBody>
      </p:sp>
      <p:sp>
        <p:nvSpPr>
          <p:cNvPr id="148" name="Text 137"/>
          <p:cNvSpPr/>
          <p:nvPr/>
        </p:nvSpPr>
        <p:spPr>
          <a:xfrm>
            <a:off x="3818167" y="13382030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75" dirty="0"/>
          </a:p>
        </p:txBody>
      </p:sp>
      <p:sp>
        <p:nvSpPr>
          <p:cNvPr id="149" name="Shape 138"/>
          <p:cNvSpPr/>
          <p:nvPr/>
        </p:nvSpPr>
        <p:spPr>
          <a:xfrm>
            <a:off x="4657725" y="9515475"/>
            <a:ext cx="4086225" cy="42005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50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0600" y="9694069"/>
            <a:ext cx="128588" cy="128588"/>
          </a:xfrm>
          <a:prstGeom prst="rect">
            <a:avLst/>
          </a:prstGeom>
        </p:spPr>
      </p:pic>
      <p:sp>
        <p:nvSpPr>
          <p:cNvPr id="151" name="Text 139"/>
          <p:cNvSpPr/>
          <p:nvPr/>
        </p:nvSpPr>
        <p:spPr>
          <a:xfrm>
            <a:off x="4986338" y="9658350"/>
            <a:ext cx="140561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Métricas de Avaliação</a:t>
            </a:r>
            <a:endParaRPr lang="en-US" sz="1013" dirty="0"/>
          </a:p>
        </p:txBody>
      </p:sp>
      <p:sp>
        <p:nvSpPr>
          <p:cNvPr id="152" name="Shape 140"/>
          <p:cNvSpPr/>
          <p:nvPr/>
        </p:nvSpPr>
        <p:spPr>
          <a:xfrm>
            <a:off x="4800600" y="9972675"/>
            <a:ext cx="3800475" cy="600075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153" name="Text 141"/>
          <p:cNvSpPr/>
          <p:nvPr/>
        </p:nvSpPr>
        <p:spPr>
          <a:xfrm>
            <a:off x="4886325" y="100584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Acurácia</a:t>
            </a:r>
            <a:endParaRPr lang="en-US" sz="788" dirty="0"/>
          </a:p>
        </p:txBody>
      </p:sp>
      <p:sp>
        <p:nvSpPr>
          <p:cNvPr id="154" name="Text 142"/>
          <p:cNvSpPr/>
          <p:nvPr/>
        </p:nvSpPr>
        <p:spPr>
          <a:xfrm>
            <a:off x="4886325" y="1022985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Percentual de classificações corretas</a:t>
            </a:r>
            <a:endParaRPr lang="en-US" sz="675" dirty="0"/>
          </a:p>
        </p:txBody>
      </p:sp>
      <p:sp>
        <p:nvSpPr>
          <p:cNvPr id="155" name="Text 143"/>
          <p:cNvSpPr/>
          <p:nvPr/>
        </p:nvSpPr>
        <p:spPr>
          <a:xfrm>
            <a:off x="4886325" y="10372725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Acurácia = (VP + VN) / Total</a:t>
            </a:r>
            <a:endParaRPr lang="en-US" sz="675" dirty="0"/>
          </a:p>
        </p:txBody>
      </p:sp>
      <p:sp>
        <p:nvSpPr>
          <p:cNvPr id="156" name="Shape 144"/>
          <p:cNvSpPr/>
          <p:nvPr/>
        </p:nvSpPr>
        <p:spPr>
          <a:xfrm>
            <a:off x="4800600" y="10658475"/>
            <a:ext cx="3800475" cy="600075"/>
          </a:xfrm>
          <a:prstGeom prst="rect">
            <a:avLst/>
          </a:prstGeom>
          <a:solidFill>
            <a:srgbClr val="ECFDF5"/>
          </a:solidFill>
          <a:ln/>
        </p:spPr>
      </p:sp>
      <p:sp>
        <p:nvSpPr>
          <p:cNvPr id="157" name="Text 145"/>
          <p:cNvSpPr/>
          <p:nvPr/>
        </p:nvSpPr>
        <p:spPr>
          <a:xfrm>
            <a:off x="4886325" y="107442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Precisão</a:t>
            </a:r>
            <a:endParaRPr lang="en-US" sz="788" dirty="0"/>
          </a:p>
        </p:txBody>
      </p:sp>
      <p:sp>
        <p:nvSpPr>
          <p:cNvPr id="158" name="Text 146"/>
          <p:cNvSpPr/>
          <p:nvPr/>
        </p:nvSpPr>
        <p:spPr>
          <a:xfrm>
            <a:off x="4886325" y="1091565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Dos classificados como positivos, quantos realmente são</a:t>
            </a:r>
            <a:endParaRPr lang="en-US" sz="675" dirty="0"/>
          </a:p>
        </p:txBody>
      </p:sp>
      <p:sp>
        <p:nvSpPr>
          <p:cNvPr id="159" name="Text 147"/>
          <p:cNvSpPr/>
          <p:nvPr/>
        </p:nvSpPr>
        <p:spPr>
          <a:xfrm>
            <a:off x="4886325" y="11058525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Precisão = VP / (VP + FP)</a:t>
            </a:r>
            <a:endParaRPr lang="en-US" sz="675" dirty="0"/>
          </a:p>
        </p:txBody>
      </p:sp>
      <p:sp>
        <p:nvSpPr>
          <p:cNvPr id="160" name="Shape 148"/>
          <p:cNvSpPr/>
          <p:nvPr/>
        </p:nvSpPr>
        <p:spPr>
          <a:xfrm>
            <a:off x="4800600" y="11344275"/>
            <a:ext cx="3800475" cy="600075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161" name="Text 149"/>
          <p:cNvSpPr/>
          <p:nvPr/>
        </p:nvSpPr>
        <p:spPr>
          <a:xfrm>
            <a:off x="4886325" y="114300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Recall (Sensibilidade)</a:t>
            </a:r>
            <a:endParaRPr lang="en-US" sz="788" dirty="0"/>
          </a:p>
        </p:txBody>
      </p:sp>
      <p:sp>
        <p:nvSpPr>
          <p:cNvPr id="162" name="Text 150"/>
          <p:cNvSpPr/>
          <p:nvPr/>
        </p:nvSpPr>
        <p:spPr>
          <a:xfrm>
            <a:off x="4886325" y="1160145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Dos realmente positivos, quantos foram encontrados</a:t>
            </a:r>
            <a:endParaRPr lang="en-US" sz="675" dirty="0"/>
          </a:p>
        </p:txBody>
      </p:sp>
      <p:sp>
        <p:nvSpPr>
          <p:cNvPr id="163" name="Text 151"/>
          <p:cNvSpPr/>
          <p:nvPr/>
        </p:nvSpPr>
        <p:spPr>
          <a:xfrm>
            <a:off x="4886325" y="11744325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Recall = VP / (VP + FN)</a:t>
            </a:r>
            <a:endParaRPr lang="en-US" sz="675" dirty="0"/>
          </a:p>
        </p:txBody>
      </p:sp>
      <p:sp>
        <p:nvSpPr>
          <p:cNvPr id="164" name="Text 152"/>
          <p:cNvSpPr/>
          <p:nvPr/>
        </p:nvSpPr>
        <p:spPr>
          <a:xfrm>
            <a:off x="4886325" y="121158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F1-Score</a:t>
            </a:r>
            <a:endParaRPr lang="en-US" sz="788" dirty="0"/>
          </a:p>
        </p:txBody>
      </p:sp>
      <p:sp>
        <p:nvSpPr>
          <p:cNvPr id="165" name="Text 153"/>
          <p:cNvSpPr/>
          <p:nvPr/>
        </p:nvSpPr>
        <p:spPr>
          <a:xfrm>
            <a:off x="4886325" y="1228725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Média harmônica entre precisão e recall</a:t>
            </a:r>
            <a:endParaRPr lang="en-US" sz="675" dirty="0"/>
          </a:p>
        </p:txBody>
      </p:sp>
      <p:sp>
        <p:nvSpPr>
          <p:cNvPr id="166" name="Text 154"/>
          <p:cNvSpPr/>
          <p:nvPr/>
        </p:nvSpPr>
        <p:spPr>
          <a:xfrm>
            <a:off x="4886325" y="12430125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F1 = 2 × (Precisão × Recall) / (Precisão + Recall)</a:t>
            </a:r>
            <a:endParaRPr lang="en-US" sz="675" dirty="0"/>
          </a:p>
        </p:txBody>
      </p:sp>
      <p:pic>
        <p:nvPicPr>
          <p:cNvPr id="167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350" y="14108906"/>
            <a:ext cx="128588" cy="128588"/>
          </a:xfrm>
          <a:prstGeom prst="rect">
            <a:avLst/>
          </a:prstGeom>
        </p:spPr>
      </p:pic>
      <p:sp>
        <p:nvSpPr>
          <p:cNvPr id="168" name="Text 155"/>
          <p:cNvSpPr/>
          <p:nvPr/>
        </p:nvSpPr>
        <p:spPr>
          <a:xfrm>
            <a:off x="765581" y="14023181"/>
            <a:ext cx="122710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Insight Fundamental:</a:t>
            </a:r>
            <a:endParaRPr lang="en-US" sz="900" dirty="0"/>
          </a:p>
        </p:txBody>
      </p:sp>
      <p:sp>
        <p:nvSpPr>
          <p:cNvPr id="169" name="Text 156"/>
          <p:cNvSpPr/>
          <p:nvPr/>
        </p:nvSpPr>
        <p:spPr>
          <a:xfrm>
            <a:off x="1921250" y="14023181"/>
            <a:ext cx="6742919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de sentimentos vai além de palavras positivas/negativas - 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requer compreensão profunda de contexto, cultura e nuances da linguagem humana.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53304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71450" y="171450"/>
            <a:ext cx="8801100" cy="14987588"/>
          </a:xfrm>
          <a:prstGeom prst="rect">
            <a:avLst/>
          </a:prstGeom>
          <a:solidFill>
            <a:srgbClr val="FFFFFF">
              <a:alpha val="95000"/>
            </a:srgbClr>
          </a:solidFill>
          <a:ln w="99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2565136" y="400050"/>
            <a:ext cx="457200" cy="457200"/>
          </a:xfrm>
          <a:prstGeom prst="ellipse">
            <a:avLst/>
          </a:prstGeom>
          <a:solidFill>
            <a:srgbClr val="A855F7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011" y="542925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136636" y="500063"/>
            <a:ext cx="3513637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Extração de Entidades Nomeadas</a:t>
            </a:r>
            <a:endParaRPr lang="en-US" sz="1688" dirty="0"/>
          </a:p>
        </p:txBody>
      </p:sp>
      <p:sp>
        <p:nvSpPr>
          <p:cNvPr id="7" name="Text 3"/>
          <p:cNvSpPr/>
          <p:nvPr/>
        </p:nvSpPr>
        <p:spPr>
          <a:xfrm>
            <a:off x="400050" y="971550"/>
            <a:ext cx="84153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Named Entity Recognition (NER)</a:t>
            </a:r>
            <a:endParaRPr lang="en-US" sz="1013" dirty="0"/>
          </a:p>
        </p:txBody>
      </p:sp>
      <p:sp>
        <p:nvSpPr>
          <p:cNvPr id="8" name="Shape 4"/>
          <p:cNvSpPr/>
          <p:nvPr/>
        </p:nvSpPr>
        <p:spPr>
          <a:xfrm>
            <a:off x="4229100" y="1228725"/>
            <a:ext cx="685800" cy="28575"/>
          </a:xfrm>
          <a:prstGeom prst="rect">
            <a:avLst/>
          </a:prstGeom>
          <a:solidFill>
            <a:srgbClr val="8B5CF6"/>
          </a:solidFill>
          <a:ln/>
        </p:spPr>
      </p:sp>
      <p:sp>
        <p:nvSpPr>
          <p:cNvPr id="9" name="Shape 5"/>
          <p:cNvSpPr/>
          <p:nvPr/>
        </p:nvSpPr>
        <p:spPr>
          <a:xfrm>
            <a:off x="400050" y="1428750"/>
            <a:ext cx="8343900" cy="21145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091" y="1600200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199116" y="1571625"/>
            <a:ext cx="301720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que é Extração de Entidades Nomeadas?</a:t>
            </a:r>
            <a:endParaRPr lang="en-US" sz="1125" dirty="0"/>
          </a:p>
        </p:txBody>
      </p:sp>
      <p:sp>
        <p:nvSpPr>
          <p:cNvPr id="12" name="Text 7"/>
          <p:cNvSpPr/>
          <p:nvPr/>
        </p:nvSpPr>
        <p:spPr>
          <a:xfrm>
            <a:off x="542925" y="1907381"/>
            <a:ext cx="73854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Processo de</a:t>
            </a:r>
            <a:endParaRPr lang="en-US" sz="900" dirty="0"/>
          </a:p>
        </p:txBody>
      </p:sp>
      <p:sp>
        <p:nvSpPr>
          <p:cNvPr id="13" name="Text 8"/>
          <p:cNvSpPr/>
          <p:nvPr/>
        </p:nvSpPr>
        <p:spPr>
          <a:xfrm>
            <a:off x="1210028" y="1907381"/>
            <a:ext cx="1303958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identificar e classificar</a:t>
            </a:r>
            <a:endParaRPr lang="en-US" sz="900" dirty="0"/>
          </a:p>
        </p:txBody>
      </p:sp>
      <p:sp>
        <p:nvSpPr>
          <p:cNvPr id="14" name="Text 9"/>
          <p:cNvSpPr/>
          <p:nvPr/>
        </p:nvSpPr>
        <p:spPr>
          <a:xfrm>
            <a:off x="542925" y="1907381"/>
            <a:ext cx="3915166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entidades específicas em texto,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como pessoas, lugares, organizações, datas, valores monetários, etc.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542925" y="2343150"/>
            <a:ext cx="3943350" cy="1057275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16" name="Text 11"/>
          <p:cNvSpPr/>
          <p:nvPr/>
        </p:nvSpPr>
        <p:spPr>
          <a:xfrm>
            <a:off x="628650" y="2428875"/>
            <a:ext cx="38433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Objetivos:</a:t>
            </a:r>
            <a:endParaRPr lang="en-US" sz="900" dirty="0"/>
          </a:p>
        </p:txBody>
      </p:sp>
      <p:sp>
        <p:nvSpPr>
          <p:cNvPr id="17" name="Text 12"/>
          <p:cNvSpPr/>
          <p:nvPr/>
        </p:nvSpPr>
        <p:spPr>
          <a:xfrm>
            <a:off x="628650" y="2657475"/>
            <a:ext cx="3843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Extrair informação estruturada de texto</a:t>
            </a:r>
            <a:endParaRPr lang="en-US" sz="788" dirty="0"/>
          </a:p>
        </p:txBody>
      </p:sp>
      <p:sp>
        <p:nvSpPr>
          <p:cNvPr id="18" name="Text 13"/>
          <p:cNvSpPr/>
          <p:nvPr/>
        </p:nvSpPr>
        <p:spPr>
          <a:xfrm>
            <a:off x="628650" y="2828925"/>
            <a:ext cx="3843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Identificar atores e elementos-chave</a:t>
            </a:r>
            <a:endParaRPr lang="en-US" sz="788" dirty="0"/>
          </a:p>
        </p:txBody>
      </p:sp>
      <p:sp>
        <p:nvSpPr>
          <p:cNvPr id="19" name="Text 14"/>
          <p:cNvSpPr/>
          <p:nvPr/>
        </p:nvSpPr>
        <p:spPr>
          <a:xfrm>
            <a:off x="628650" y="3000375"/>
            <a:ext cx="3843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Facilitar busca e indexação</a:t>
            </a:r>
            <a:endParaRPr lang="en-US" sz="788" dirty="0"/>
          </a:p>
        </p:txBody>
      </p:sp>
      <p:sp>
        <p:nvSpPr>
          <p:cNvPr id="20" name="Text 15"/>
          <p:cNvSpPr/>
          <p:nvPr/>
        </p:nvSpPr>
        <p:spPr>
          <a:xfrm>
            <a:off x="628650" y="3171825"/>
            <a:ext cx="3843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Construir grafos de conhecimento</a:t>
            </a:r>
            <a:endParaRPr lang="en-US" sz="788" dirty="0"/>
          </a:p>
        </p:txBody>
      </p:sp>
      <p:sp>
        <p:nvSpPr>
          <p:cNvPr id="21" name="Shape 16"/>
          <p:cNvSpPr/>
          <p:nvPr/>
        </p:nvSpPr>
        <p:spPr>
          <a:xfrm>
            <a:off x="4657725" y="1885950"/>
            <a:ext cx="3943350" cy="1514475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22" name="Text 17"/>
          <p:cNvSpPr/>
          <p:nvPr/>
        </p:nvSpPr>
        <p:spPr>
          <a:xfrm>
            <a:off x="4772025" y="2000250"/>
            <a:ext cx="37861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 Prático:</a:t>
            </a:r>
            <a:endParaRPr lang="en-US" sz="900" dirty="0"/>
          </a:p>
        </p:txBody>
      </p:sp>
      <p:sp>
        <p:nvSpPr>
          <p:cNvPr id="23" name="Shape 18"/>
          <p:cNvSpPr/>
          <p:nvPr/>
        </p:nvSpPr>
        <p:spPr>
          <a:xfrm>
            <a:off x="4779169" y="2269927"/>
            <a:ext cx="474473" cy="156270"/>
          </a:xfrm>
          <a:prstGeom prst="rect">
            <a:avLst/>
          </a:prstGeom>
          <a:solidFill>
            <a:srgbClr val="DBEAFE"/>
          </a:solidFill>
          <a:ln/>
        </p:spPr>
      </p:sp>
      <p:sp>
        <p:nvSpPr>
          <p:cNvPr id="24" name="Text 19"/>
          <p:cNvSpPr/>
          <p:nvPr/>
        </p:nvSpPr>
        <p:spPr>
          <a:xfrm>
            <a:off x="4779169" y="2269927"/>
            <a:ext cx="545911" cy="156270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indent="0" marL="0">
              <a:buNone/>
            </a:pPr>
            <a:r>
              <a:rPr lang="en-US" sz="619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João Silva</a:t>
            </a:r>
            <a:endParaRPr lang="en-US" sz="619" dirty="0"/>
          </a:p>
        </p:txBody>
      </p:sp>
      <p:sp>
        <p:nvSpPr>
          <p:cNvPr id="25" name="Text 20"/>
          <p:cNvSpPr/>
          <p:nvPr/>
        </p:nvSpPr>
        <p:spPr>
          <a:xfrm>
            <a:off x="5260786" y="2282428"/>
            <a:ext cx="627478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trabalha na</a:t>
            </a:r>
            <a:endParaRPr lang="en-US" sz="788" dirty="0"/>
          </a:p>
        </p:txBody>
      </p:sp>
      <p:sp>
        <p:nvSpPr>
          <p:cNvPr id="26" name="Shape 21"/>
          <p:cNvSpPr/>
          <p:nvPr/>
        </p:nvSpPr>
        <p:spPr>
          <a:xfrm>
            <a:off x="5823970" y="2269927"/>
            <a:ext cx="439341" cy="156270"/>
          </a:xfrm>
          <a:prstGeom prst="rect">
            <a:avLst/>
          </a:prstGeom>
          <a:solidFill>
            <a:srgbClr val="FEF3C7"/>
          </a:solidFill>
          <a:ln/>
        </p:spPr>
      </p:sp>
      <p:sp>
        <p:nvSpPr>
          <p:cNvPr id="27" name="Text 22"/>
          <p:cNvSpPr/>
          <p:nvPr/>
        </p:nvSpPr>
        <p:spPr>
          <a:xfrm>
            <a:off x="5823970" y="2269927"/>
            <a:ext cx="510778" cy="156270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indent="0" marL="0">
              <a:buNone/>
            </a:pPr>
            <a:r>
              <a:rPr lang="en-US" sz="619" b="1" dirty="0">
                <a:solidFill>
                  <a:srgbClr val="9240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Microsoft</a:t>
            </a:r>
            <a:endParaRPr lang="en-US" sz="619" dirty="0"/>
          </a:p>
        </p:txBody>
      </p:sp>
      <p:sp>
        <p:nvSpPr>
          <p:cNvPr id="28" name="Text 23"/>
          <p:cNvSpPr/>
          <p:nvPr/>
        </p:nvSpPr>
        <p:spPr>
          <a:xfrm>
            <a:off x="6270454" y="2282428"/>
            <a:ext cx="26596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</a:t>
            </a:r>
            <a:endParaRPr lang="en-US" sz="788" dirty="0"/>
          </a:p>
        </p:txBody>
      </p:sp>
      <p:sp>
        <p:nvSpPr>
          <p:cNvPr id="29" name="Shape 24"/>
          <p:cNvSpPr/>
          <p:nvPr/>
        </p:nvSpPr>
        <p:spPr>
          <a:xfrm>
            <a:off x="6472126" y="2269927"/>
            <a:ext cx="465627" cy="156270"/>
          </a:xfrm>
          <a:prstGeom prst="rect">
            <a:avLst/>
          </a:prstGeom>
          <a:solidFill>
            <a:srgbClr val="DCFCE7"/>
          </a:solidFill>
          <a:ln/>
        </p:spPr>
      </p:sp>
      <p:sp>
        <p:nvSpPr>
          <p:cNvPr id="30" name="Text 25"/>
          <p:cNvSpPr/>
          <p:nvPr/>
        </p:nvSpPr>
        <p:spPr>
          <a:xfrm>
            <a:off x="6472126" y="2269927"/>
            <a:ext cx="537065" cy="156270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indent="0" marL="0">
              <a:buNone/>
            </a:pPr>
            <a:r>
              <a:rPr lang="en-US" sz="619" b="1" dirty="0">
                <a:solidFill>
                  <a:srgbClr val="16653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São Paulo</a:t>
            </a:r>
            <a:endParaRPr lang="en-US" sz="619" dirty="0"/>
          </a:p>
        </p:txBody>
      </p:sp>
      <p:sp>
        <p:nvSpPr>
          <p:cNvPr id="31" name="Text 26"/>
          <p:cNvSpPr/>
          <p:nvPr/>
        </p:nvSpPr>
        <p:spPr>
          <a:xfrm>
            <a:off x="6944897" y="2282428"/>
            <a:ext cx="78857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Ele nasceu em</a:t>
            </a:r>
            <a:endParaRPr lang="en-US" sz="788" dirty="0"/>
          </a:p>
        </p:txBody>
      </p:sp>
      <p:sp>
        <p:nvSpPr>
          <p:cNvPr id="32" name="Shape 27"/>
          <p:cNvSpPr/>
          <p:nvPr/>
        </p:nvSpPr>
        <p:spPr>
          <a:xfrm>
            <a:off x="4779169" y="2445841"/>
            <a:ext cx="854543" cy="156270"/>
          </a:xfrm>
          <a:prstGeom prst="rect">
            <a:avLst/>
          </a:prstGeom>
          <a:solidFill>
            <a:srgbClr val="FCE7F3"/>
          </a:solidFill>
          <a:ln/>
        </p:spPr>
      </p:sp>
      <p:sp>
        <p:nvSpPr>
          <p:cNvPr id="33" name="Text 28"/>
          <p:cNvSpPr/>
          <p:nvPr/>
        </p:nvSpPr>
        <p:spPr>
          <a:xfrm>
            <a:off x="4779169" y="2445841"/>
            <a:ext cx="925981" cy="156270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indent="0" marL="0">
              <a:buNone/>
            </a:pPr>
            <a:r>
              <a:rPr lang="en-US" sz="619" b="1" dirty="0">
                <a:solidFill>
                  <a:srgbClr val="BE185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 de março de 1985</a:t>
            </a:r>
            <a:endParaRPr lang="en-US" sz="619" dirty="0"/>
          </a:p>
        </p:txBody>
      </p:sp>
      <p:sp>
        <p:nvSpPr>
          <p:cNvPr id="34" name="Text 29"/>
          <p:cNvSpPr/>
          <p:nvPr/>
        </p:nvSpPr>
        <p:spPr>
          <a:xfrm>
            <a:off x="5640856" y="2458343"/>
            <a:ext cx="488538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 ganha</a:t>
            </a:r>
            <a:endParaRPr lang="en-US" sz="788" dirty="0"/>
          </a:p>
        </p:txBody>
      </p:sp>
      <p:sp>
        <p:nvSpPr>
          <p:cNvPr id="35" name="Shape 30"/>
          <p:cNvSpPr/>
          <p:nvPr/>
        </p:nvSpPr>
        <p:spPr>
          <a:xfrm>
            <a:off x="6065100" y="2445841"/>
            <a:ext cx="448382" cy="156270"/>
          </a:xfrm>
          <a:prstGeom prst="rect">
            <a:avLst/>
          </a:prstGeom>
          <a:solidFill>
            <a:srgbClr val="F0FDF4"/>
          </a:solidFill>
          <a:ln/>
        </p:spPr>
      </p:sp>
      <p:sp>
        <p:nvSpPr>
          <p:cNvPr id="36" name="Text 31"/>
          <p:cNvSpPr/>
          <p:nvPr/>
        </p:nvSpPr>
        <p:spPr>
          <a:xfrm>
            <a:off x="6065100" y="2445841"/>
            <a:ext cx="519819" cy="156270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indent="0" marL="0">
              <a:buNone/>
            </a:pPr>
            <a:r>
              <a:rPr lang="en-US" sz="619" b="1" dirty="0">
                <a:solidFill>
                  <a:srgbClr val="15803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R$ 15.000</a:t>
            </a:r>
            <a:endParaRPr lang="en-US" sz="619" dirty="0"/>
          </a:p>
        </p:txBody>
      </p:sp>
      <p:sp>
        <p:nvSpPr>
          <p:cNvPr id="37" name="Text 32"/>
          <p:cNvSpPr/>
          <p:nvPr/>
        </p:nvSpPr>
        <p:spPr>
          <a:xfrm>
            <a:off x="6520625" y="2458343"/>
            <a:ext cx="488286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 mês.</a:t>
            </a:r>
            <a:endParaRPr lang="en-US" sz="788" dirty="0"/>
          </a:p>
        </p:txBody>
      </p:sp>
      <p:sp>
        <p:nvSpPr>
          <p:cNvPr id="38" name="Text 33"/>
          <p:cNvSpPr/>
          <p:nvPr/>
        </p:nvSpPr>
        <p:spPr>
          <a:xfrm>
            <a:off x="4772025" y="2694980"/>
            <a:ext cx="37861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🔵 PESSOA: João Silva</a:t>
            </a:r>
            <a:endParaRPr lang="en-US" sz="675" dirty="0"/>
          </a:p>
        </p:txBody>
      </p:sp>
      <p:sp>
        <p:nvSpPr>
          <p:cNvPr id="39" name="Text 34"/>
          <p:cNvSpPr/>
          <p:nvPr/>
        </p:nvSpPr>
        <p:spPr>
          <a:xfrm>
            <a:off x="4772025" y="2809280"/>
            <a:ext cx="37861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🟢 LOCAL: São Paulo</a:t>
            </a:r>
            <a:endParaRPr lang="en-US" sz="675" dirty="0"/>
          </a:p>
        </p:txBody>
      </p:sp>
      <p:sp>
        <p:nvSpPr>
          <p:cNvPr id="40" name="Text 35"/>
          <p:cNvSpPr/>
          <p:nvPr/>
        </p:nvSpPr>
        <p:spPr>
          <a:xfrm>
            <a:off x="4772025" y="2923580"/>
            <a:ext cx="37861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🟡 ORGANIZAÇÃO: Microsoft</a:t>
            </a:r>
            <a:endParaRPr lang="en-US" sz="675" dirty="0"/>
          </a:p>
        </p:txBody>
      </p:sp>
      <p:sp>
        <p:nvSpPr>
          <p:cNvPr id="41" name="Text 36"/>
          <p:cNvSpPr/>
          <p:nvPr/>
        </p:nvSpPr>
        <p:spPr>
          <a:xfrm>
            <a:off x="4772025" y="3037880"/>
            <a:ext cx="37861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🟣 DATA: 15 de março de 1985</a:t>
            </a:r>
            <a:endParaRPr lang="en-US" sz="675" dirty="0"/>
          </a:p>
        </p:txBody>
      </p:sp>
      <p:sp>
        <p:nvSpPr>
          <p:cNvPr id="42" name="Text 37"/>
          <p:cNvSpPr/>
          <p:nvPr/>
        </p:nvSpPr>
        <p:spPr>
          <a:xfrm>
            <a:off x="4772025" y="3152180"/>
            <a:ext cx="378618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🟢 DINHEIRO: R$ 15.000</a:t>
            </a:r>
            <a:endParaRPr lang="en-US" sz="675" dirty="0"/>
          </a:p>
        </p:txBody>
      </p:sp>
      <p:sp>
        <p:nvSpPr>
          <p:cNvPr id="43" name="Shape 38"/>
          <p:cNvSpPr/>
          <p:nvPr/>
        </p:nvSpPr>
        <p:spPr>
          <a:xfrm>
            <a:off x="400050" y="3714750"/>
            <a:ext cx="8343900" cy="184308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017" y="3886200"/>
            <a:ext cx="142875" cy="142875"/>
          </a:xfrm>
          <a:prstGeom prst="rect">
            <a:avLst/>
          </a:prstGeom>
        </p:spPr>
      </p:pic>
      <p:sp>
        <p:nvSpPr>
          <p:cNvPr id="45" name="Text 39"/>
          <p:cNvSpPr/>
          <p:nvPr/>
        </p:nvSpPr>
        <p:spPr>
          <a:xfrm>
            <a:off x="3657042" y="3857625"/>
            <a:ext cx="210135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Tipos Principais de Entidades</a:t>
            </a:r>
            <a:endParaRPr lang="en-US" sz="1125" dirty="0"/>
          </a:p>
        </p:txBody>
      </p:sp>
      <p:sp>
        <p:nvSpPr>
          <p:cNvPr id="46" name="Shape 40"/>
          <p:cNvSpPr/>
          <p:nvPr/>
        </p:nvSpPr>
        <p:spPr>
          <a:xfrm>
            <a:off x="542925" y="4171950"/>
            <a:ext cx="1928813" cy="1243013"/>
          </a:xfrm>
          <a:prstGeom prst="rect">
            <a:avLst/>
          </a:prstGeom>
          <a:solidFill>
            <a:srgbClr val="EFF6FF"/>
          </a:solidFill>
          <a:ln w="99">
            <a:solidFill>
              <a:srgbClr val="BFDBFE"/>
            </a:solidFill>
            <a:prstDash val="solid"/>
          </a:ln>
        </p:spPr>
      </p:sp>
      <p:pic>
        <p:nvPicPr>
          <p:cNvPr id="4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322" y="4286250"/>
            <a:ext cx="150019" cy="171450"/>
          </a:xfrm>
          <a:prstGeom prst="rect">
            <a:avLst/>
          </a:prstGeom>
        </p:spPr>
      </p:pic>
      <p:sp>
        <p:nvSpPr>
          <p:cNvPr id="48" name="Text 41"/>
          <p:cNvSpPr/>
          <p:nvPr/>
        </p:nvSpPr>
        <p:spPr>
          <a:xfrm>
            <a:off x="657225" y="4514850"/>
            <a:ext cx="17716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PESSOA (PER)</a:t>
            </a:r>
            <a:endParaRPr lang="en-US" sz="900" dirty="0"/>
          </a:p>
        </p:txBody>
      </p:sp>
      <p:sp>
        <p:nvSpPr>
          <p:cNvPr id="49" name="Text 42"/>
          <p:cNvSpPr/>
          <p:nvPr/>
        </p:nvSpPr>
        <p:spPr>
          <a:xfrm>
            <a:off x="657225" y="4743450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Nomes próprios</a:t>
            </a:r>
            <a:endParaRPr lang="en-US" sz="675" dirty="0"/>
          </a:p>
        </p:txBody>
      </p:sp>
      <p:sp>
        <p:nvSpPr>
          <p:cNvPr id="50" name="Text 43"/>
          <p:cNvSpPr/>
          <p:nvPr/>
        </p:nvSpPr>
        <p:spPr>
          <a:xfrm>
            <a:off x="657225" y="4886325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Apelidos</a:t>
            </a:r>
            <a:endParaRPr lang="en-US" sz="675" dirty="0"/>
          </a:p>
        </p:txBody>
      </p:sp>
      <p:sp>
        <p:nvSpPr>
          <p:cNvPr id="51" name="Text 44"/>
          <p:cNvSpPr/>
          <p:nvPr/>
        </p:nvSpPr>
        <p:spPr>
          <a:xfrm>
            <a:off x="657225" y="5029200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Títulos + nomes</a:t>
            </a:r>
            <a:endParaRPr lang="en-US" sz="675" dirty="0"/>
          </a:p>
        </p:txBody>
      </p:sp>
      <p:sp>
        <p:nvSpPr>
          <p:cNvPr id="52" name="Text 45"/>
          <p:cNvSpPr/>
          <p:nvPr/>
        </p:nvSpPr>
        <p:spPr>
          <a:xfrm>
            <a:off x="657225" y="5172075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Ex: "Dr. João", "Pelé"</a:t>
            </a:r>
            <a:endParaRPr lang="en-US" sz="675" dirty="0"/>
          </a:p>
        </p:txBody>
      </p:sp>
      <p:sp>
        <p:nvSpPr>
          <p:cNvPr id="53" name="Shape 46"/>
          <p:cNvSpPr/>
          <p:nvPr/>
        </p:nvSpPr>
        <p:spPr>
          <a:xfrm>
            <a:off x="2586038" y="4171950"/>
            <a:ext cx="1928813" cy="1243013"/>
          </a:xfrm>
          <a:prstGeom prst="rect">
            <a:avLst/>
          </a:prstGeom>
          <a:solidFill>
            <a:srgbClr val="ECFDF5"/>
          </a:solidFill>
          <a:ln w="99">
            <a:solidFill>
              <a:srgbClr val="A7F3D0"/>
            </a:solidFill>
            <a:prstDash val="solid"/>
          </a:ln>
        </p:spPr>
      </p:sp>
      <p:pic>
        <p:nvPicPr>
          <p:cNvPr id="5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6150" y="4286250"/>
            <a:ext cx="128588" cy="171450"/>
          </a:xfrm>
          <a:prstGeom prst="rect">
            <a:avLst/>
          </a:prstGeom>
        </p:spPr>
      </p:pic>
      <p:sp>
        <p:nvSpPr>
          <p:cNvPr id="55" name="Text 47"/>
          <p:cNvSpPr/>
          <p:nvPr/>
        </p:nvSpPr>
        <p:spPr>
          <a:xfrm>
            <a:off x="2700338" y="4514850"/>
            <a:ext cx="17716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 (LOC)</a:t>
            </a:r>
            <a:endParaRPr lang="en-US" sz="900" dirty="0"/>
          </a:p>
        </p:txBody>
      </p:sp>
      <p:sp>
        <p:nvSpPr>
          <p:cNvPr id="56" name="Text 48"/>
          <p:cNvSpPr/>
          <p:nvPr/>
        </p:nvSpPr>
        <p:spPr>
          <a:xfrm>
            <a:off x="2700338" y="4743450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Cidades, países</a:t>
            </a:r>
            <a:endParaRPr lang="en-US" sz="675" dirty="0"/>
          </a:p>
        </p:txBody>
      </p:sp>
      <p:sp>
        <p:nvSpPr>
          <p:cNvPr id="57" name="Text 49"/>
          <p:cNvSpPr/>
          <p:nvPr/>
        </p:nvSpPr>
        <p:spPr>
          <a:xfrm>
            <a:off x="2700338" y="4886325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Endereços</a:t>
            </a:r>
            <a:endParaRPr lang="en-US" sz="675" dirty="0"/>
          </a:p>
        </p:txBody>
      </p:sp>
      <p:sp>
        <p:nvSpPr>
          <p:cNvPr id="58" name="Text 50"/>
          <p:cNvSpPr/>
          <p:nvPr/>
        </p:nvSpPr>
        <p:spPr>
          <a:xfrm>
            <a:off x="2700338" y="5029200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Pontos geográficos</a:t>
            </a:r>
            <a:endParaRPr lang="en-US" sz="675" dirty="0"/>
          </a:p>
        </p:txBody>
      </p:sp>
      <p:sp>
        <p:nvSpPr>
          <p:cNvPr id="59" name="Text 51"/>
          <p:cNvSpPr/>
          <p:nvPr/>
        </p:nvSpPr>
        <p:spPr>
          <a:xfrm>
            <a:off x="2700338" y="5172075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Ex: "Brasil", "Rua A"</a:t>
            </a:r>
            <a:endParaRPr lang="en-US" sz="675" dirty="0"/>
          </a:p>
        </p:txBody>
      </p:sp>
      <p:sp>
        <p:nvSpPr>
          <p:cNvPr id="60" name="Shape 52"/>
          <p:cNvSpPr/>
          <p:nvPr/>
        </p:nvSpPr>
        <p:spPr>
          <a:xfrm>
            <a:off x="4629150" y="4171950"/>
            <a:ext cx="1928813" cy="1243013"/>
          </a:xfrm>
          <a:prstGeom prst="rect">
            <a:avLst/>
          </a:prstGeom>
          <a:solidFill>
            <a:srgbClr val="FFFBEB"/>
          </a:solidFill>
          <a:ln w="99">
            <a:solidFill>
              <a:srgbClr val="FDE68A"/>
            </a:solidFill>
            <a:prstDash val="solid"/>
          </a:ln>
        </p:spPr>
      </p:sp>
      <p:pic>
        <p:nvPicPr>
          <p:cNvPr id="6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9263" y="4286250"/>
            <a:ext cx="128588" cy="171450"/>
          </a:xfrm>
          <a:prstGeom prst="rect">
            <a:avLst/>
          </a:prstGeom>
        </p:spPr>
      </p:pic>
      <p:sp>
        <p:nvSpPr>
          <p:cNvPr id="62" name="Text 53"/>
          <p:cNvSpPr/>
          <p:nvPr/>
        </p:nvSpPr>
        <p:spPr>
          <a:xfrm>
            <a:off x="4743450" y="4514850"/>
            <a:ext cx="17716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ORGANIZAÇÃO (ORG)</a:t>
            </a:r>
            <a:endParaRPr lang="en-US" sz="900" dirty="0"/>
          </a:p>
        </p:txBody>
      </p:sp>
      <p:sp>
        <p:nvSpPr>
          <p:cNvPr id="63" name="Text 54"/>
          <p:cNvSpPr/>
          <p:nvPr/>
        </p:nvSpPr>
        <p:spPr>
          <a:xfrm>
            <a:off x="4743450" y="4743450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Empresas</a:t>
            </a:r>
            <a:endParaRPr lang="en-US" sz="675" dirty="0"/>
          </a:p>
        </p:txBody>
      </p:sp>
      <p:sp>
        <p:nvSpPr>
          <p:cNvPr id="64" name="Text 55"/>
          <p:cNvSpPr/>
          <p:nvPr/>
        </p:nvSpPr>
        <p:spPr>
          <a:xfrm>
            <a:off x="4743450" y="4886325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Instituições</a:t>
            </a:r>
            <a:endParaRPr lang="en-US" sz="675" dirty="0"/>
          </a:p>
        </p:txBody>
      </p:sp>
      <p:sp>
        <p:nvSpPr>
          <p:cNvPr id="65" name="Text 56"/>
          <p:cNvSpPr/>
          <p:nvPr/>
        </p:nvSpPr>
        <p:spPr>
          <a:xfrm>
            <a:off x="4743450" y="5029200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Governos</a:t>
            </a:r>
            <a:endParaRPr lang="en-US" sz="675" dirty="0"/>
          </a:p>
        </p:txBody>
      </p:sp>
      <p:sp>
        <p:nvSpPr>
          <p:cNvPr id="66" name="Text 57"/>
          <p:cNvSpPr/>
          <p:nvPr/>
        </p:nvSpPr>
        <p:spPr>
          <a:xfrm>
            <a:off x="4743450" y="5172075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Ex: "Google", "USP"</a:t>
            </a:r>
            <a:endParaRPr lang="en-US" sz="675" dirty="0"/>
          </a:p>
        </p:txBody>
      </p:sp>
      <p:sp>
        <p:nvSpPr>
          <p:cNvPr id="67" name="Shape 58"/>
          <p:cNvSpPr/>
          <p:nvPr/>
        </p:nvSpPr>
        <p:spPr>
          <a:xfrm>
            <a:off x="6672263" y="4171950"/>
            <a:ext cx="1928813" cy="1243013"/>
          </a:xfrm>
          <a:prstGeom prst="rect">
            <a:avLst/>
          </a:prstGeom>
          <a:solidFill>
            <a:srgbClr val="F5F3FF"/>
          </a:solidFill>
          <a:ln w="99">
            <a:solidFill>
              <a:srgbClr val="DDD6FE"/>
            </a:solidFill>
            <a:prstDash val="solid"/>
          </a:ln>
        </p:spPr>
      </p:sp>
      <p:pic>
        <p:nvPicPr>
          <p:cNvPr id="6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0944" y="4286250"/>
            <a:ext cx="171450" cy="171450"/>
          </a:xfrm>
          <a:prstGeom prst="rect">
            <a:avLst/>
          </a:prstGeom>
        </p:spPr>
      </p:pic>
      <p:sp>
        <p:nvSpPr>
          <p:cNvPr id="69" name="Text 59"/>
          <p:cNvSpPr/>
          <p:nvPr/>
        </p:nvSpPr>
        <p:spPr>
          <a:xfrm>
            <a:off x="6786563" y="4514850"/>
            <a:ext cx="17716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OUTROS</a:t>
            </a:r>
            <a:endParaRPr lang="en-US" sz="900" dirty="0"/>
          </a:p>
        </p:txBody>
      </p:sp>
      <p:sp>
        <p:nvSpPr>
          <p:cNvPr id="70" name="Text 60"/>
          <p:cNvSpPr/>
          <p:nvPr/>
        </p:nvSpPr>
        <p:spPr>
          <a:xfrm>
            <a:off x="6786563" y="4743450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Datas/Tempo</a:t>
            </a:r>
            <a:endParaRPr lang="en-US" sz="675" dirty="0"/>
          </a:p>
        </p:txBody>
      </p:sp>
      <p:sp>
        <p:nvSpPr>
          <p:cNvPr id="71" name="Text 61"/>
          <p:cNvSpPr/>
          <p:nvPr/>
        </p:nvSpPr>
        <p:spPr>
          <a:xfrm>
            <a:off x="6786563" y="4886325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Valores monetários</a:t>
            </a:r>
            <a:endParaRPr lang="en-US" sz="675" dirty="0"/>
          </a:p>
        </p:txBody>
      </p:sp>
      <p:sp>
        <p:nvSpPr>
          <p:cNvPr id="72" name="Text 62"/>
          <p:cNvSpPr/>
          <p:nvPr/>
        </p:nvSpPr>
        <p:spPr>
          <a:xfrm>
            <a:off x="6786563" y="5029200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Produtos</a:t>
            </a:r>
            <a:endParaRPr lang="en-US" sz="675" dirty="0"/>
          </a:p>
        </p:txBody>
      </p:sp>
      <p:sp>
        <p:nvSpPr>
          <p:cNvPr id="73" name="Text 63"/>
          <p:cNvSpPr/>
          <p:nvPr/>
        </p:nvSpPr>
        <p:spPr>
          <a:xfrm>
            <a:off x="6786563" y="5172075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Eventos</a:t>
            </a:r>
            <a:endParaRPr lang="en-US" sz="675" dirty="0"/>
          </a:p>
        </p:txBody>
      </p:sp>
      <p:sp>
        <p:nvSpPr>
          <p:cNvPr id="74" name="Shape 64"/>
          <p:cNvSpPr/>
          <p:nvPr/>
        </p:nvSpPr>
        <p:spPr>
          <a:xfrm>
            <a:off x="400050" y="5715000"/>
            <a:ext cx="2666991" cy="24860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7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925" y="5872163"/>
            <a:ext cx="214313" cy="171450"/>
          </a:xfrm>
          <a:prstGeom prst="rect">
            <a:avLst/>
          </a:prstGeom>
        </p:spPr>
      </p:pic>
      <p:sp>
        <p:nvSpPr>
          <p:cNvPr id="76" name="Text 65"/>
          <p:cNvSpPr/>
          <p:nvPr/>
        </p:nvSpPr>
        <p:spPr>
          <a:xfrm>
            <a:off x="842963" y="5857875"/>
            <a:ext cx="130074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Baseado em Regras</a:t>
            </a:r>
            <a:endParaRPr lang="en-US" sz="1013" dirty="0"/>
          </a:p>
        </p:txBody>
      </p:sp>
      <p:sp>
        <p:nvSpPr>
          <p:cNvPr id="77" name="Shape 66"/>
          <p:cNvSpPr/>
          <p:nvPr/>
        </p:nvSpPr>
        <p:spPr>
          <a:xfrm>
            <a:off x="542925" y="6172200"/>
            <a:ext cx="2381241" cy="542925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78" name="Text 67"/>
          <p:cNvSpPr/>
          <p:nvPr/>
        </p:nvSpPr>
        <p:spPr>
          <a:xfrm>
            <a:off x="628650" y="6257925"/>
            <a:ext cx="228122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Como Funciona:</a:t>
            </a:r>
            <a:endParaRPr lang="en-US" sz="900" dirty="0"/>
          </a:p>
        </p:txBody>
      </p:sp>
      <p:sp>
        <p:nvSpPr>
          <p:cNvPr id="79" name="Text 68"/>
          <p:cNvSpPr/>
          <p:nvPr/>
        </p:nvSpPr>
        <p:spPr>
          <a:xfrm>
            <a:off x="628650" y="6486525"/>
            <a:ext cx="22812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 padrões, expressões regulares e dicionários</a:t>
            </a:r>
            <a:endParaRPr lang="en-US" sz="788" dirty="0"/>
          </a:p>
        </p:txBody>
      </p:sp>
      <p:sp>
        <p:nvSpPr>
          <p:cNvPr id="80" name="Shape 69"/>
          <p:cNvSpPr/>
          <p:nvPr/>
        </p:nvSpPr>
        <p:spPr>
          <a:xfrm>
            <a:off x="542925" y="6800850"/>
            <a:ext cx="2381241" cy="800100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81" name="Text 70"/>
          <p:cNvSpPr/>
          <p:nvPr/>
        </p:nvSpPr>
        <p:spPr>
          <a:xfrm>
            <a:off x="628650" y="6886575"/>
            <a:ext cx="228122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Exemplos:</a:t>
            </a:r>
            <a:endParaRPr lang="en-US" sz="900" dirty="0"/>
          </a:p>
        </p:txBody>
      </p:sp>
      <p:sp>
        <p:nvSpPr>
          <p:cNvPr id="82" name="Text 71"/>
          <p:cNvSpPr/>
          <p:nvPr/>
        </p:nvSpPr>
        <p:spPr>
          <a:xfrm>
            <a:off x="628650" y="7115175"/>
            <a:ext cx="228122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Regex para datas: \d{2}/\d{2}/\d{4}</a:t>
            </a:r>
            <a:endParaRPr lang="en-US" sz="675" dirty="0"/>
          </a:p>
        </p:txBody>
      </p:sp>
      <p:sp>
        <p:nvSpPr>
          <p:cNvPr id="83" name="Text 72"/>
          <p:cNvSpPr/>
          <p:nvPr/>
        </p:nvSpPr>
        <p:spPr>
          <a:xfrm>
            <a:off x="628650" y="7258050"/>
            <a:ext cx="228122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Lista de nomes comuns</a:t>
            </a:r>
            <a:endParaRPr lang="en-US" sz="675" dirty="0"/>
          </a:p>
        </p:txBody>
      </p:sp>
      <p:sp>
        <p:nvSpPr>
          <p:cNvPr id="84" name="Text 73"/>
          <p:cNvSpPr/>
          <p:nvPr/>
        </p:nvSpPr>
        <p:spPr>
          <a:xfrm>
            <a:off x="628650" y="7400925"/>
            <a:ext cx="228122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Padrões: "Sr./Sra. + Nome"</a:t>
            </a:r>
            <a:endParaRPr lang="en-US" sz="675" dirty="0"/>
          </a:p>
        </p:txBody>
      </p:sp>
      <p:sp>
        <p:nvSpPr>
          <p:cNvPr id="85" name="Text 74"/>
          <p:cNvSpPr/>
          <p:nvPr/>
        </p:nvSpPr>
        <p:spPr>
          <a:xfrm>
            <a:off x="542925" y="7686675"/>
            <a:ext cx="24526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Precisão alta para padrões conhecidos</a:t>
            </a:r>
            <a:endParaRPr lang="en-US" sz="675" dirty="0"/>
          </a:p>
        </p:txBody>
      </p:sp>
      <p:sp>
        <p:nvSpPr>
          <p:cNvPr id="86" name="Text 75"/>
          <p:cNvSpPr/>
          <p:nvPr/>
        </p:nvSpPr>
        <p:spPr>
          <a:xfrm>
            <a:off x="542925" y="7800975"/>
            <a:ext cx="24526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✗ Baixa cobertura, difícil manutenção</a:t>
            </a:r>
            <a:endParaRPr lang="en-US" sz="675" dirty="0"/>
          </a:p>
        </p:txBody>
      </p:sp>
      <p:sp>
        <p:nvSpPr>
          <p:cNvPr id="87" name="Shape 76"/>
          <p:cNvSpPr/>
          <p:nvPr/>
        </p:nvSpPr>
        <p:spPr>
          <a:xfrm>
            <a:off x="3238491" y="5715000"/>
            <a:ext cx="2666991" cy="24860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88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1366" y="5872163"/>
            <a:ext cx="171450" cy="171450"/>
          </a:xfrm>
          <a:prstGeom prst="rect">
            <a:avLst/>
          </a:prstGeom>
        </p:spPr>
      </p:pic>
      <p:sp>
        <p:nvSpPr>
          <p:cNvPr id="89" name="Text 77"/>
          <p:cNvSpPr/>
          <p:nvPr/>
        </p:nvSpPr>
        <p:spPr>
          <a:xfrm>
            <a:off x="3638541" y="5857875"/>
            <a:ext cx="94311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Estatístico/ML</a:t>
            </a:r>
            <a:endParaRPr lang="en-US" sz="1013" dirty="0"/>
          </a:p>
        </p:txBody>
      </p:sp>
      <p:sp>
        <p:nvSpPr>
          <p:cNvPr id="90" name="Shape 78"/>
          <p:cNvSpPr/>
          <p:nvPr/>
        </p:nvSpPr>
        <p:spPr>
          <a:xfrm>
            <a:off x="3381366" y="6172200"/>
            <a:ext cx="2381241" cy="542925"/>
          </a:xfrm>
          <a:prstGeom prst="rect">
            <a:avLst/>
          </a:prstGeom>
          <a:solidFill>
            <a:srgbClr val="ECFDF5"/>
          </a:solidFill>
          <a:ln/>
        </p:spPr>
      </p:sp>
      <p:sp>
        <p:nvSpPr>
          <p:cNvPr id="91" name="Text 79"/>
          <p:cNvSpPr/>
          <p:nvPr/>
        </p:nvSpPr>
        <p:spPr>
          <a:xfrm>
            <a:off x="3467091" y="6257925"/>
            <a:ext cx="228122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Como Funciona:</a:t>
            </a:r>
            <a:endParaRPr lang="en-US" sz="900" dirty="0"/>
          </a:p>
        </p:txBody>
      </p:sp>
      <p:sp>
        <p:nvSpPr>
          <p:cNvPr id="92" name="Text 80"/>
          <p:cNvSpPr/>
          <p:nvPr/>
        </p:nvSpPr>
        <p:spPr>
          <a:xfrm>
            <a:off x="3467091" y="6486525"/>
            <a:ext cx="22812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Modelos sequenciais (CRF, HMM) com features</a:t>
            </a:r>
            <a:endParaRPr lang="en-US" sz="788" dirty="0"/>
          </a:p>
        </p:txBody>
      </p:sp>
      <p:sp>
        <p:nvSpPr>
          <p:cNvPr id="93" name="Shape 81"/>
          <p:cNvSpPr/>
          <p:nvPr/>
        </p:nvSpPr>
        <p:spPr>
          <a:xfrm>
            <a:off x="3381366" y="6800850"/>
            <a:ext cx="2381241" cy="942975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94" name="Text 82"/>
          <p:cNvSpPr/>
          <p:nvPr/>
        </p:nvSpPr>
        <p:spPr>
          <a:xfrm>
            <a:off x="3467091" y="6886575"/>
            <a:ext cx="228122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Features:</a:t>
            </a:r>
            <a:endParaRPr lang="en-US" sz="900" dirty="0"/>
          </a:p>
        </p:txBody>
      </p:sp>
      <p:sp>
        <p:nvSpPr>
          <p:cNvPr id="95" name="Text 83"/>
          <p:cNvSpPr/>
          <p:nvPr/>
        </p:nvSpPr>
        <p:spPr>
          <a:xfrm>
            <a:off x="3467091" y="7115175"/>
            <a:ext cx="228122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Palavra atual e contexto</a:t>
            </a:r>
            <a:endParaRPr lang="en-US" sz="675" dirty="0"/>
          </a:p>
        </p:txBody>
      </p:sp>
      <p:sp>
        <p:nvSpPr>
          <p:cNvPr id="96" name="Text 84"/>
          <p:cNvSpPr/>
          <p:nvPr/>
        </p:nvSpPr>
        <p:spPr>
          <a:xfrm>
            <a:off x="3467091" y="7258050"/>
            <a:ext cx="228122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POS tags</a:t>
            </a:r>
            <a:endParaRPr lang="en-US" sz="675" dirty="0"/>
          </a:p>
        </p:txBody>
      </p:sp>
      <p:sp>
        <p:nvSpPr>
          <p:cNvPr id="97" name="Text 85"/>
          <p:cNvSpPr/>
          <p:nvPr/>
        </p:nvSpPr>
        <p:spPr>
          <a:xfrm>
            <a:off x="3467091" y="7400925"/>
            <a:ext cx="228122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Capitalização</a:t>
            </a:r>
            <a:endParaRPr lang="en-US" sz="675" dirty="0"/>
          </a:p>
        </p:txBody>
      </p:sp>
      <p:sp>
        <p:nvSpPr>
          <p:cNvPr id="98" name="Text 86"/>
          <p:cNvSpPr/>
          <p:nvPr/>
        </p:nvSpPr>
        <p:spPr>
          <a:xfrm>
            <a:off x="3467091" y="7543800"/>
            <a:ext cx="228122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Prefixos/sufixos</a:t>
            </a:r>
            <a:endParaRPr lang="en-US" sz="675" dirty="0"/>
          </a:p>
        </p:txBody>
      </p:sp>
      <p:sp>
        <p:nvSpPr>
          <p:cNvPr id="99" name="Text 87"/>
          <p:cNvSpPr/>
          <p:nvPr/>
        </p:nvSpPr>
        <p:spPr>
          <a:xfrm>
            <a:off x="3381366" y="7829550"/>
            <a:ext cx="24526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Aprende padrões dos dados</a:t>
            </a:r>
            <a:endParaRPr lang="en-US" sz="675" dirty="0"/>
          </a:p>
        </p:txBody>
      </p:sp>
      <p:sp>
        <p:nvSpPr>
          <p:cNvPr id="100" name="Text 88"/>
          <p:cNvSpPr/>
          <p:nvPr/>
        </p:nvSpPr>
        <p:spPr>
          <a:xfrm>
            <a:off x="3381366" y="7943850"/>
            <a:ext cx="24526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✗ Engenharia de features manual</a:t>
            </a:r>
            <a:endParaRPr lang="en-US" sz="675" dirty="0"/>
          </a:p>
        </p:txBody>
      </p:sp>
      <p:sp>
        <p:nvSpPr>
          <p:cNvPr id="101" name="Shape 89"/>
          <p:cNvSpPr/>
          <p:nvPr/>
        </p:nvSpPr>
        <p:spPr>
          <a:xfrm>
            <a:off x="6076931" y="5715000"/>
            <a:ext cx="2667019" cy="24860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0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9806" y="5872163"/>
            <a:ext cx="171450" cy="171450"/>
          </a:xfrm>
          <a:prstGeom prst="rect">
            <a:avLst/>
          </a:prstGeom>
        </p:spPr>
      </p:pic>
      <p:sp>
        <p:nvSpPr>
          <p:cNvPr id="103" name="Text 90"/>
          <p:cNvSpPr/>
          <p:nvPr/>
        </p:nvSpPr>
        <p:spPr>
          <a:xfrm>
            <a:off x="6476981" y="5857875"/>
            <a:ext cx="96460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Learning</a:t>
            </a:r>
            <a:endParaRPr lang="en-US" sz="1013" dirty="0"/>
          </a:p>
        </p:txBody>
      </p:sp>
      <p:sp>
        <p:nvSpPr>
          <p:cNvPr id="104" name="Shape 91"/>
          <p:cNvSpPr/>
          <p:nvPr/>
        </p:nvSpPr>
        <p:spPr>
          <a:xfrm>
            <a:off x="6219806" y="6172200"/>
            <a:ext cx="2381269" cy="542925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105" name="Text 92"/>
          <p:cNvSpPr/>
          <p:nvPr/>
        </p:nvSpPr>
        <p:spPr>
          <a:xfrm>
            <a:off x="6305531" y="6257925"/>
            <a:ext cx="228125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Como Funciona:</a:t>
            </a:r>
            <a:endParaRPr lang="en-US" sz="900" dirty="0"/>
          </a:p>
        </p:txBody>
      </p:sp>
      <p:sp>
        <p:nvSpPr>
          <p:cNvPr id="106" name="Text 93"/>
          <p:cNvSpPr/>
          <p:nvPr/>
        </p:nvSpPr>
        <p:spPr>
          <a:xfrm>
            <a:off x="6305531" y="6486525"/>
            <a:ext cx="228125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Redes neurais (BiLSTM-CRF, BERT) end-to-end</a:t>
            </a:r>
            <a:endParaRPr lang="en-US" sz="788" dirty="0"/>
          </a:p>
        </p:txBody>
      </p:sp>
      <p:sp>
        <p:nvSpPr>
          <p:cNvPr id="107" name="Shape 94"/>
          <p:cNvSpPr/>
          <p:nvPr/>
        </p:nvSpPr>
        <p:spPr>
          <a:xfrm>
            <a:off x="6219806" y="6800850"/>
            <a:ext cx="2381269" cy="942975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108" name="Text 95"/>
          <p:cNvSpPr/>
          <p:nvPr/>
        </p:nvSpPr>
        <p:spPr>
          <a:xfrm>
            <a:off x="6305531" y="6886575"/>
            <a:ext cx="228125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Modelos:</a:t>
            </a:r>
            <a:endParaRPr lang="en-US" sz="900" dirty="0"/>
          </a:p>
        </p:txBody>
      </p:sp>
      <p:sp>
        <p:nvSpPr>
          <p:cNvPr id="109" name="Text 96"/>
          <p:cNvSpPr/>
          <p:nvPr/>
        </p:nvSpPr>
        <p:spPr>
          <a:xfrm>
            <a:off x="6305531" y="7115175"/>
            <a:ext cx="228125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BiLSTM + CRF</a:t>
            </a:r>
            <a:endParaRPr lang="en-US" sz="675" dirty="0"/>
          </a:p>
        </p:txBody>
      </p:sp>
      <p:sp>
        <p:nvSpPr>
          <p:cNvPr id="110" name="Text 97"/>
          <p:cNvSpPr/>
          <p:nvPr/>
        </p:nvSpPr>
        <p:spPr>
          <a:xfrm>
            <a:off x="6305531" y="7258050"/>
            <a:ext cx="228125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BERT for Token Classification</a:t>
            </a:r>
            <a:endParaRPr lang="en-US" sz="675" dirty="0"/>
          </a:p>
        </p:txBody>
      </p:sp>
      <p:sp>
        <p:nvSpPr>
          <p:cNvPr id="111" name="Text 98"/>
          <p:cNvSpPr/>
          <p:nvPr/>
        </p:nvSpPr>
        <p:spPr>
          <a:xfrm>
            <a:off x="6305531" y="7400925"/>
            <a:ext cx="228125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spaCy neural models</a:t>
            </a:r>
            <a:endParaRPr lang="en-US" sz="675" dirty="0"/>
          </a:p>
        </p:txBody>
      </p:sp>
      <p:sp>
        <p:nvSpPr>
          <p:cNvPr id="112" name="Text 99"/>
          <p:cNvSpPr/>
          <p:nvPr/>
        </p:nvSpPr>
        <p:spPr>
          <a:xfrm>
            <a:off x="6305531" y="7543800"/>
            <a:ext cx="228125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Transformers fine-tuned</a:t>
            </a:r>
            <a:endParaRPr lang="en-US" sz="675" dirty="0"/>
          </a:p>
        </p:txBody>
      </p:sp>
      <p:sp>
        <p:nvSpPr>
          <p:cNvPr id="113" name="Text 100"/>
          <p:cNvSpPr/>
          <p:nvPr/>
        </p:nvSpPr>
        <p:spPr>
          <a:xfrm>
            <a:off x="6219806" y="7829550"/>
            <a:ext cx="245270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Estado da arte, features automáticas</a:t>
            </a:r>
            <a:endParaRPr lang="en-US" sz="675" dirty="0"/>
          </a:p>
        </p:txBody>
      </p:sp>
      <p:sp>
        <p:nvSpPr>
          <p:cNvPr id="114" name="Text 101"/>
          <p:cNvSpPr/>
          <p:nvPr/>
        </p:nvSpPr>
        <p:spPr>
          <a:xfrm>
            <a:off x="6219806" y="7943850"/>
            <a:ext cx="245270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✗ Precisa de muitos dados, computação</a:t>
            </a:r>
            <a:endParaRPr lang="en-US" sz="675" dirty="0"/>
          </a:p>
        </p:txBody>
      </p:sp>
      <p:sp>
        <p:nvSpPr>
          <p:cNvPr id="115" name="Shape 102"/>
          <p:cNvSpPr/>
          <p:nvPr/>
        </p:nvSpPr>
        <p:spPr>
          <a:xfrm>
            <a:off x="400050" y="8372475"/>
            <a:ext cx="4086225" cy="45434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16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925" y="8551069"/>
            <a:ext cx="160734" cy="128588"/>
          </a:xfrm>
          <a:prstGeom prst="rect">
            <a:avLst/>
          </a:prstGeom>
        </p:spPr>
      </p:pic>
      <p:sp>
        <p:nvSpPr>
          <p:cNvPr id="117" name="Text 103"/>
          <p:cNvSpPr/>
          <p:nvPr/>
        </p:nvSpPr>
        <p:spPr>
          <a:xfrm>
            <a:off x="760809" y="8515350"/>
            <a:ext cx="172940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 com spaCy</a:t>
            </a:r>
            <a:endParaRPr lang="en-US" sz="1013" dirty="0"/>
          </a:p>
        </p:txBody>
      </p:sp>
      <p:sp>
        <p:nvSpPr>
          <p:cNvPr id="118" name="Shape 104"/>
          <p:cNvSpPr/>
          <p:nvPr/>
        </p:nvSpPr>
        <p:spPr>
          <a:xfrm>
            <a:off x="542925" y="8829675"/>
            <a:ext cx="3800475" cy="3943350"/>
          </a:xfrm>
          <a:prstGeom prst="rect">
            <a:avLst/>
          </a:prstGeom>
          <a:solidFill>
            <a:srgbClr val="0F172A"/>
          </a:solidFill>
          <a:ln/>
        </p:spPr>
      </p:sp>
      <p:sp>
        <p:nvSpPr>
          <p:cNvPr id="119" name="Text 105"/>
          <p:cNvSpPr/>
          <p:nvPr/>
        </p:nvSpPr>
        <p:spPr>
          <a:xfrm>
            <a:off x="628650" y="891540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75" dirty="0"/>
          </a:p>
        </p:txBody>
      </p:sp>
      <p:sp>
        <p:nvSpPr>
          <p:cNvPr id="120" name="Text 106"/>
          <p:cNvSpPr/>
          <p:nvPr/>
        </p:nvSpPr>
        <p:spPr>
          <a:xfrm>
            <a:off x="628650" y="9038630"/>
            <a:ext cx="32866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spacy</a:t>
            </a:r>
            <a:endParaRPr lang="en-US" sz="675" dirty="0"/>
          </a:p>
        </p:txBody>
      </p:sp>
      <p:sp>
        <p:nvSpPr>
          <p:cNvPr id="121" name="Text 107"/>
          <p:cNvSpPr/>
          <p:nvPr/>
        </p:nvSpPr>
        <p:spPr>
          <a:xfrm>
            <a:off x="628650" y="925830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Carregar modelo em português</a:t>
            </a:r>
            <a:endParaRPr lang="en-US" sz="675" dirty="0"/>
          </a:p>
        </p:txBody>
      </p:sp>
      <p:sp>
        <p:nvSpPr>
          <p:cNvPr id="122" name="Text 108"/>
          <p:cNvSpPr/>
          <p:nvPr/>
        </p:nvSpPr>
        <p:spPr>
          <a:xfrm>
            <a:off x="628650" y="9495830"/>
            <a:ext cx="945989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nlp = spacy.load(</a:t>
            </a:r>
            <a:endParaRPr lang="en-US" sz="675" dirty="0"/>
          </a:p>
        </p:txBody>
      </p:sp>
      <p:sp>
        <p:nvSpPr>
          <p:cNvPr id="123" name="Text 109"/>
          <p:cNvSpPr/>
          <p:nvPr/>
        </p:nvSpPr>
        <p:spPr>
          <a:xfrm>
            <a:off x="1503201" y="9495830"/>
            <a:ext cx="945989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"pt_core_news_sm"</a:t>
            </a:r>
            <a:endParaRPr lang="en-US" sz="675" dirty="0"/>
          </a:p>
        </p:txBody>
      </p:sp>
      <p:sp>
        <p:nvSpPr>
          <p:cNvPr id="124" name="Text 110"/>
          <p:cNvSpPr/>
          <p:nvPr/>
        </p:nvSpPr>
        <p:spPr>
          <a:xfrm>
            <a:off x="2377753" y="9495830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75" dirty="0"/>
          </a:p>
        </p:txBody>
      </p:sp>
      <p:sp>
        <p:nvSpPr>
          <p:cNvPr id="125" name="Text 111"/>
          <p:cNvSpPr/>
          <p:nvPr/>
        </p:nvSpPr>
        <p:spPr>
          <a:xfrm>
            <a:off x="628650" y="971550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Texto de exemplo</a:t>
            </a:r>
            <a:endParaRPr lang="en-US" sz="675" dirty="0"/>
          </a:p>
        </p:txBody>
      </p:sp>
      <p:sp>
        <p:nvSpPr>
          <p:cNvPr id="126" name="Text 112"/>
          <p:cNvSpPr/>
          <p:nvPr/>
        </p:nvSpPr>
        <p:spPr>
          <a:xfrm>
            <a:off x="628650" y="9953030"/>
            <a:ext cx="43155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text =</a:t>
            </a:r>
            <a:endParaRPr lang="en-US" sz="675" dirty="0"/>
          </a:p>
        </p:txBody>
      </p:sp>
      <p:sp>
        <p:nvSpPr>
          <p:cNvPr id="127" name="Text 113"/>
          <p:cNvSpPr/>
          <p:nvPr/>
        </p:nvSpPr>
        <p:spPr>
          <a:xfrm>
            <a:off x="628650" y="9953030"/>
            <a:ext cx="3672501" cy="2107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"João Silva trabalha na Microsoft em São Paulo desde janeiro de 2020."</a:t>
            </a:r>
            <a:endParaRPr lang="en-US" sz="675" dirty="0"/>
          </a:p>
        </p:txBody>
      </p:sp>
      <p:sp>
        <p:nvSpPr>
          <p:cNvPr id="128" name="Text 114"/>
          <p:cNvSpPr/>
          <p:nvPr/>
        </p:nvSpPr>
        <p:spPr>
          <a:xfrm>
            <a:off x="628650" y="1028700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Processar texto</a:t>
            </a:r>
            <a:endParaRPr lang="en-US" sz="675" dirty="0"/>
          </a:p>
        </p:txBody>
      </p:sp>
      <p:sp>
        <p:nvSpPr>
          <p:cNvPr id="129" name="Text 115"/>
          <p:cNvSpPr/>
          <p:nvPr/>
        </p:nvSpPr>
        <p:spPr>
          <a:xfrm>
            <a:off x="628650" y="10524530"/>
            <a:ext cx="84310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doc = nlp(text)</a:t>
            </a:r>
            <a:endParaRPr lang="en-US" sz="675" dirty="0"/>
          </a:p>
        </p:txBody>
      </p:sp>
      <p:sp>
        <p:nvSpPr>
          <p:cNvPr id="130" name="Text 116"/>
          <p:cNvSpPr/>
          <p:nvPr/>
        </p:nvSpPr>
        <p:spPr>
          <a:xfrm>
            <a:off x="628650" y="1074420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Extrair entidades</a:t>
            </a:r>
            <a:endParaRPr lang="en-US" sz="675" dirty="0"/>
          </a:p>
        </p:txBody>
      </p:sp>
      <p:sp>
        <p:nvSpPr>
          <p:cNvPr id="131" name="Text 117"/>
          <p:cNvSpPr/>
          <p:nvPr/>
        </p:nvSpPr>
        <p:spPr>
          <a:xfrm>
            <a:off x="628650" y="1097280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for</a:t>
            </a:r>
            <a:endParaRPr lang="en-US" sz="675" dirty="0"/>
          </a:p>
        </p:txBody>
      </p:sp>
      <p:sp>
        <p:nvSpPr>
          <p:cNvPr id="132" name="Text 118"/>
          <p:cNvSpPr/>
          <p:nvPr/>
        </p:nvSpPr>
        <p:spPr>
          <a:xfrm>
            <a:off x="628650" y="11096030"/>
            <a:ext cx="22578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ent</a:t>
            </a:r>
            <a:endParaRPr lang="en-US" sz="675" dirty="0"/>
          </a:p>
        </p:txBody>
      </p:sp>
      <p:sp>
        <p:nvSpPr>
          <p:cNvPr id="133" name="Text 119"/>
          <p:cNvSpPr/>
          <p:nvPr/>
        </p:nvSpPr>
        <p:spPr>
          <a:xfrm>
            <a:off x="628650" y="1120140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</a:t>
            </a:r>
            <a:endParaRPr lang="en-US" sz="675" dirty="0"/>
          </a:p>
        </p:txBody>
      </p:sp>
      <p:sp>
        <p:nvSpPr>
          <p:cNvPr id="134" name="Text 120"/>
          <p:cNvSpPr/>
          <p:nvPr/>
        </p:nvSpPr>
        <p:spPr>
          <a:xfrm>
            <a:off x="628650" y="11324630"/>
            <a:ext cx="53444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doc.ents:</a:t>
            </a:r>
            <a:endParaRPr lang="en-US" sz="675" dirty="0"/>
          </a:p>
        </p:txBody>
      </p:sp>
      <p:sp>
        <p:nvSpPr>
          <p:cNvPr id="135" name="Text 121"/>
          <p:cNvSpPr/>
          <p:nvPr/>
        </p:nvSpPr>
        <p:spPr>
          <a:xfrm>
            <a:off x="628650" y="11438930"/>
            <a:ext cx="637329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print(f</a:t>
            </a:r>
            <a:endParaRPr lang="en-US" sz="675" dirty="0"/>
          </a:p>
        </p:txBody>
      </p:sp>
      <p:sp>
        <p:nvSpPr>
          <p:cNvPr id="136" name="Text 122"/>
          <p:cNvSpPr/>
          <p:nvPr/>
        </p:nvSpPr>
        <p:spPr>
          <a:xfrm>
            <a:off x="1194541" y="11438930"/>
            <a:ext cx="1511852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"{ent.text} -&gt; {ent.label_}"</a:t>
            </a:r>
            <a:endParaRPr lang="en-US" sz="675" dirty="0"/>
          </a:p>
        </p:txBody>
      </p:sp>
      <p:sp>
        <p:nvSpPr>
          <p:cNvPr id="137" name="Text 123"/>
          <p:cNvSpPr/>
          <p:nvPr/>
        </p:nvSpPr>
        <p:spPr>
          <a:xfrm>
            <a:off x="2634955" y="11438930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75" dirty="0"/>
          </a:p>
        </p:txBody>
      </p:sp>
      <p:sp>
        <p:nvSpPr>
          <p:cNvPr id="138" name="Text 124"/>
          <p:cNvSpPr/>
          <p:nvPr/>
        </p:nvSpPr>
        <p:spPr>
          <a:xfrm>
            <a:off x="628650" y="1165860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Resultado:</a:t>
            </a:r>
            <a:endParaRPr lang="en-US" sz="675" dirty="0"/>
          </a:p>
        </p:txBody>
      </p:sp>
      <p:sp>
        <p:nvSpPr>
          <p:cNvPr id="139" name="Text 125"/>
          <p:cNvSpPr/>
          <p:nvPr/>
        </p:nvSpPr>
        <p:spPr>
          <a:xfrm>
            <a:off x="628650" y="1188720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João Silva -&gt; PER</a:t>
            </a:r>
            <a:endParaRPr lang="en-US" sz="675" dirty="0"/>
          </a:p>
        </p:txBody>
      </p:sp>
      <p:sp>
        <p:nvSpPr>
          <p:cNvPr id="140" name="Text 126"/>
          <p:cNvSpPr/>
          <p:nvPr/>
        </p:nvSpPr>
        <p:spPr>
          <a:xfrm>
            <a:off x="628650" y="1211580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Microsoft -&gt; ORG</a:t>
            </a:r>
            <a:endParaRPr lang="en-US" sz="675" dirty="0"/>
          </a:p>
        </p:txBody>
      </p:sp>
      <p:sp>
        <p:nvSpPr>
          <p:cNvPr id="141" name="Text 127"/>
          <p:cNvSpPr/>
          <p:nvPr/>
        </p:nvSpPr>
        <p:spPr>
          <a:xfrm>
            <a:off x="628650" y="1234440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São Paulo -&gt; LOC</a:t>
            </a:r>
            <a:endParaRPr lang="en-US" sz="675" dirty="0"/>
          </a:p>
        </p:txBody>
      </p:sp>
      <p:sp>
        <p:nvSpPr>
          <p:cNvPr id="142" name="Text 128"/>
          <p:cNvSpPr/>
          <p:nvPr/>
        </p:nvSpPr>
        <p:spPr>
          <a:xfrm>
            <a:off x="628650" y="1257300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janeiro de 2020 -&gt; DATE</a:t>
            </a:r>
            <a:endParaRPr lang="en-US" sz="675" dirty="0"/>
          </a:p>
        </p:txBody>
      </p:sp>
      <p:sp>
        <p:nvSpPr>
          <p:cNvPr id="143" name="Shape 129"/>
          <p:cNvSpPr/>
          <p:nvPr/>
        </p:nvSpPr>
        <p:spPr>
          <a:xfrm>
            <a:off x="4657725" y="8372475"/>
            <a:ext cx="4086225" cy="45434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4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0600" y="8551069"/>
            <a:ext cx="128588" cy="128588"/>
          </a:xfrm>
          <a:prstGeom prst="rect">
            <a:avLst/>
          </a:prstGeom>
        </p:spPr>
      </p:pic>
      <p:sp>
        <p:nvSpPr>
          <p:cNvPr id="145" name="Text 130"/>
          <p:cNvSpPr/>
          <p:nvPr/>
        </p:nvSpPr>
        <p:spPr>
          <a:xfrm>
            <a:off x="4986338" y="8515350"/>
            <a:ext cx="128657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Aplicações Práticas</a:t>
            </a:r>
            <a:endParaRPr lang="en-US" sz="1013" dirty="0"/>
          </a:p>
        </p:txBody>
      </p:sp>
      <p:sp>
        <p:nvSpPr>
          <p:cNvPr id="146" name="Shape 131"/>
          <p:cNvSpPr/>
          <p:nvPr/>
        </p:nvSpPr>
        <p:spPr>
          <a:xfrm>
            <a:off x="4800600" y="8829675"/>
            <a:ext cx="3800475" cy="4572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147" name="Text 132"/>
          <p:cNvSpPr/>
          <p:nvPr/>
        </p:nvSpPr>
        <p:spPr>
          <a:xfrm>
            <a:off x="4886325" y="89154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Jornalismo Automatizado</a:t>
            </a:r>
            <a:endParaRPr lang="en-US" sz="788" dirty="0"/>
          </a:p>
        </p:txBody>
      </p:sp>
      <p:sp>
        <p:nvSpPr>
          <p:cNvPr id="148" name="Text 133"/>
          <p:cNvSpPr/>
          <p:nvPr/>
        </p:nvSpPr>
        <p:spPr>
          <a:xfrm>
            <a:off x="4886325" y="908685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Reuters extrai pessoas e organizações de notícias automaticamente</a:t>
            </a:r>
            <a:endParaRPr lang="en-US" sz="675" dirty="0"/>
          </a:p>
        </p:txBody>
      </p:sp>
      <p:sp>
        <p:nvSpPr>
          <p:cNvPr id="149" name="Shape 134"/>
          <p:cNvSpPr/>
          <p:nvPr/>
        </p:nvSpPr>
        <p:spPr>
          <a:xfrm>
            <a:off x="4800600" y="9372600"/>
            <a:ext cx="3800475" cy="457200"/>
          </a:xfrm>
          <a:prstGeom prst="rect">
            <a:avLst/>
          </a:prstGeom>
          <a:solidFill>
            <a:srgbClr val="ECFDF5"/>
          </a:solidFill>
          <a:ln/>
        </p:spPr>
      </p:sp>
      <p:sp>
        <p:nvSpPr>
          <p:cNvPr id="150" name="Text 135"/>
          <p:cNvSpPr/>
          <p:nvPr/>
        </p:nvSpPr>
        <p:spPr>
          <a:xfrm>
            <a:off x="4886325" y="945832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Compliance Financeiro</a:t>
            </a:r>
            <a:endParaRPr lang="en-US" sz="788" dirty="0"/>
          </a:p>
        </p:txBody>
      </p:sp>
      <p:sp>
        <p:nvSpPr>
          <p:cNvPr id="151" name="Text 136"/>
          <p:cNvSpPr/>
          <p:nvPr/>
        </p:nvSpPr>
        <p:spPr>
          <a:xfrm>
            <a:off x="4886325" y="9629775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Bancos identificam entidades em documentos para KYC/AML</a:t>
            </a:r>
            <a:endParaRPr lang="en-US" sz="675" dirty="0"/>
          </a:p>
        </p:txBody>
      </p:sp>
      <p:sp>
        <p:nvSpPr>
          <p:cNvPr id="152" name="Shape 137"/>
          <p:cNvSpPr/>
          <p:nvPr/>
        </p:nvSpPr>
        <p:spPr>
          <a:xfrm>
            <a:off x="4800600" y="9915525"/>
            <a:ext cx="3800475" cy="457200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153" name="Text 138"/>
          <p:cNvSpPr/>
          <p:nvPr/>
        </p:nvSpPr>
        <p:spPr>
          <a:xfrm>
            <a:off x="4886325" y="100012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Busca Empresarial</a:t>
            </a:r>
            <a:endParaRPr lang="en-US" sz="788" dirty="0"/>
          </a:p>
        </p:txBody>
      </p:sp>
      <p:sp>
        <p:nvSpPr>
          <p:cNvPr id="154" name="Text 139"/>
          <p:cNvSpPr/>
          <p:nvPr/>
        </p:nvSpPr>
        <p:spPr>
          <a:xfrm>
            <a:off x="4886325" y="1017270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Microsoft Search usa NER para melhorar resultados corporativos</a:t>
            </a:r>
            <a:endParaRPr lang="en-US" sz="675" dirty="0"/>
          </a:p>
        </p:txBody>
      </p:sp>
      <p:sp>
        <p:nvSpPr>
          <p:cNvPr id="155" name="Text 140"/>
          <p:cNvSpPr/>
          <p:nvPr/>
        </p:nvSpPr>
        <p:spPr>
          <a:xfrm>
            <a:off x="4886325" y="1054417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Assistentes Virtuais</a:t>
            </a:r>
            <a:endParaRPr lang="en-US" sz="788" dirty="0"/>
          </a:p>
        </p:txBody>
      </p:sp>
      <p:sp>
        <p:nvSpPr>
          <p:cNvPr id="156" name="Text 141"/>
          <p:cNvSpPr/>
          <p:nvPr/>
        </p:nvSpPr>
        <p:spPr>
          <a:xfrm>
            <a:off x="4886325" y="10715625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Alexa/Siri extraem nomes e locais de comandos de voz</a:t>
            </a:r>
            <a:endParaRPr lang="en-US" sz="675" dirty="0"/>
          </a:p>
        </p:txBody>
      </p:sp>
      <p:sp>
        <p:nvSpPr>
          <p:cNvPr id="157" name="Shape 142"/>
          <p:cNvSpPr/>
          <p:nvPr/>
        </p:nvSpPr>
        <p:spPr>
          <a:xfrm>
            <a:off x="4800600" y="11001375"/>
            <a:ext cx="3800475" cy="457200"/>
          </a:xfrm>
          <a:prstGeom prst="rect">
            <a:avLst/>
          </a:prstGeom>
          <a:solidFill>
            <a:srgbClr val="FEF2F2"/>
          </a:solidFill>
          <a:ln/>
        </p:spPr>
      </p:sp>
      <p:sp>
        <p:nvSpPr>
          <p:cNvPr id="158" name="Text 143"/>
          <p:cNvSpPr/>
          <p:nvPr/>
        </p:nvSpPr>
        <p:spPr>
          <a:xfrm>
            <a:off x="4886325" y="110871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991B1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de Contratos</a:t>
            </a:r>
            <a:endParaRPr lang="en-US" sz="788" dirty="0"/>
          </a:p>
        </p:txBody>
      </p:sp>
      <p:sp>
        <p:nvSpPr>
          <p:cNvPr id="159" name="Text 144"/>
          <p:cNvSpPr/>
          <p:nvPr/>
        </p:nvSpPr>
        <p:spPr>
          <a:xfrm>
            <a:off x="4886325" y="1125855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B91C1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Escritórios de advocacia automatizam revisão de documentos legais</a:t>
            </a:r>
            <a:endParaRPr lang="en-US" sz="675" dirty="0"/>
          </a:p>
        </p:txBody>
      </p:sp>
      <p:sp>
        <p:nvSpPr>
          <p:cNvPr id="160" name="Shape 145"/>
          <p:cNvSpPr/>
          <p:nvPr/>
        </p:nvSpPr>
        <p:spPr>
          <a:xfrm>
            <a:off x="4800600" y="11544300"/>
            <a:ext cx="3800475" cy="457200"/>
          </a:xfrm>
          <a:prstGeom prst="rect">
            <a:avLst/>
          </a:prstGeom>
          <a:solidFill>
            <a:srgbClr val="FFFBEB"/>
          </a:solidFill>
          <a:ln/>
        </p:spPr>
      </p:sp>
      <p:sp>
        <p:nvSpPr>
          <p:cNvPr id="161" name="Text 146"/>
          <p:cNvSpPr/>
          <p:nvPr/>
        </p:nvSpPr>
        <p:spPr>
          <a:xfrm>
            <a:off x="4886325" y="1163002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9240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Saúde Digital</a:t>
            </a:r>
            <a:endParaRPr lang="en-US" sz="788" dirty="0"/>
          </a:p>
        </p:txBody>
      </p:sp>
      <p:sp>
        <p:nvSpPr>
          <p:cNvPr id="162" name="Text 147"/>
          <p:cNvSpPr/>
          <p:nvPr/>
        </p:nvSpPr>
        <p:spPr>
          <a:xfrm>
            <a:off x="4886325" y="11801475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B4530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Extração de medicamentos e sintomas de prontuários médicos</a:t>
            </a:r>
            <a:endParaRPr lang="en-US" sz="675" dirty="0"/>
          </a:p>
        </p:txBody>
      </p:sp>
      <p:sp>
        <p:nvSpPr>
          <p:cNvPr id="163" name="Shape 148"/>
          <p:cNvSpPr/>
          <p:nvPr/>
        </p:nvSpPr>
        <p:spPr>
          <a:xfrm>
            <a:off x="400050" y="13087350"/>
            <a:ext cx="8343900" cy="10572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64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2893" y="13258800"/>
            <a:ext cx="142875" cy="142875"/>
          </a:xfrm>
          <a:prstGeom prst="rect">
            <a:avLst/>
          </a:prstGeom>
        </p:spPr>
      </p:pic>
      <p:sp>
        <p:nvSpPr>
          <p:cNvPr id="165" name="Text 149"/>
          <p:cNvSpPr/>
          <p:nvPr/>
        </p:nvSpPr>
        <p:spPr>
          <a:xfrm>
            <a:off x="4012918" y="13230225"/>
            <a:ext cx="138962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Principais Desafios</a:t>
            </a:r>
            <a:endParaRPr lang="en-US" sz="1125" dirty="0"/>
          </a:p>
        </p:txBody>
      </p:sp>
      <p:sp>
        <p:nvSpPr>
          <p:cNvPr id="166" name="Shape 150"/>
          <p:cNvSpPr/>
          <p:nvPr/>
        </p:nvSpPr>
        <p:spPr>
          <a:xfrm>
            <a:off x="542925" y="13544550"/>
            <a:ext cx="1928813" cy="457200"/>
          </a:xfrm>
          <a:prstGeom prst="rect">
            <a:avLst/>
          </a:prstGeom>
          <a:solidFill>
            <a:srgbClr val="FEF2F2"/>
          </a:solidFill>
          <a:ln/>
        </p:spPr>
      </p:sp>
      <p:sp>
        <p:nvSpPr>
          <p:cNvPr id="167" name="Text 151"/>
          <p:cNvSpPr/>
          <p:nvPr/>
        </p:nvSpPr>
        <p:spPr>
          <a:xfrm>
            <a:off x="628650" y="13630275"/>
            <a:ext cx="18288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991B1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Ambiguidade</a:t>
            </a:r>
            <a:endParaRPr lang="en-US" sz="788" dirty="0"/>
          </a:p>
        </p:txBody>
      </p:sp>
      <p:sp>
        <p:nvSpPr>
          <p:cNvPr id="168" name="Text 152"/>
          <p:cNvSpPr/>
          <p:nvPr/>
        </p:nvSpPr>
        <p:spPr>
          <a:xfrm>
            <a:off x="628650" y="13801725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B91C1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"Paris" pode ser cidade ou nome de pessoa</a:t>
            </a:r>
            <a:endParaRPr lang="en-US" sz="675" dirty="0"/>
          </a:p>
        </p:txBody>
      </p:sp>
      <p:sp>
        <p:nvSpPr>
          <p:cNvPr id="169" name="Text 153"/>
          <p:cNvSpPr/>
          <p:nvPr/>
        </p:nvSpPr>
        <p:spPr>
          <a:xfrm>
            <a:off x="2671763" y="13630275"/>
            <a:ext cx="18288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Entidades Aninhadas</a:t>
            </a:r>
            <a:endParaRPr lang="en-US" sz="788" dirty="0"/>
          </a:p>
        </p:txBody>
      </p:sp>
      <p:sp>
        <p:nvSpPr>
          <p:cNvPr id="170" name="Text 154"/>
          <p:cNvSpPr/>
          <p:nvPr/>
        </p:nvSpPr>
        <p:spPr>
          <a:xfrm>
            <a:off x="2671763" y="13801725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"Universidade de São Paulo" (ORG + LOC)</a:t>
            </a:r>
            <a:endParaRPr lang="en-US" sz="675" dirty="0"/>
          </a:p>
        </p:txBody>
      </p:sp>
      <p:sp>
        <p:nvSpPr>
          <p:cNvPr id="171" name="Shape 155"/>
          <p:cNvSpPr/>
          <p:nvPr/>
        </p:nvSpPr>
        <p:spPr>
          <a:xfrm>
            <a:off x="4629150" y="13544550"/>
            <a:ext cx="1928813" cy="457200"/>
          </a:xfrm>
          <a:prstGeom prst="rect">
            <a:avLst/>
          </a:prstGeom>
          <a:solidFill>
            <a:srgbClr val="FFFBEB"/>
          </a:solidFill>
          <a:ln/>
        </p:spPr>
      </p:sp>
      <p:sp>
        <p:nvSpPr>
          <p:cNvPr id="172" name="Text 156"/>
          <p:cNvSpPr/>
          <p:nvPr/>
        </p:nvSpPr>
        <p:spPr>
          <a:xfrm>
            <a:off x="4714875" y="13630275"/>
            <a:ext cx="18288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9240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Domínio Específico</a:t>
            </a:r>
            <a:endParaRPr lang="en-US" sz="788" dirty="0"/>
          </a:p>
        </p:txBody>
      </p:sp>
      <p:sp>
        <p:nvSpPr>
          <p:cNvPr id="173" name="Text 157"/>
          <p:cNvSpPr/>
          <p:nvPr/>
        </p:nvSpPr>
        <p:spPr>
          <a:xfrm>
            <a:off x="4714875" y="13801725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B4530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Entidades médicas, jurídicas, técnicas</a:t>
            </a:r>
            <a:endParaRPr lang="en-US" sz="675" dirty="0"/>
          </a:p>
        </p:txBody>
      </p:sp>
      <p:sp>
        <p:nvSpPr>
          <p:cNvPr id="174" name="Shape 158"/>
          <p:cNvSpPr/>
          <p:nvPr/>
        </p:nvSpPr>
        <p:spPr>
          <a:xfrm>
            <a:off x="6672263" y="13544550"/>
            <a:ext cx="1928813" cy="457200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175" name="Text 159"/>
          <p:cNvSpPr/>
          <p:nvPr/>
        </p:nvSpPr>
        <p:spPr>
          <a:xfrm>
            <a:off x="6757988" y="13630275"/>
            <a:ext cx="18288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Multilíngue</a:t>
            </a:r>
            <a:endParaRPr lang="en-US" sz="788" dirty="0"/>
          </a:p>
        </p:txBody>
      </p:sp>
      <p:sp>
        <p:nvSpPr>
          <p:cNvPr id="176" name="Text 160"/>
          <p:cNvSpPr/>
          <p:nvPr/>
        </p:nvSpPr>
        <p:spPr>
          <a:xfrm>
            <a:off x="6757988" y="13801725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Nomes estrangeiros, transliterações</a:t>
            </a:r>
            <a:endParaRPr lang="en-US" sz="675" dirty="0"/>
          </a:p>
        </p:txBody>
      </p:sp>
      <p:sp>
        <p:nvSpPr>
          <p:cNvPr id="177" name="Shape 161"/>
          <p:cNvSpPr/>
          <p:nvPr/>
        </p:nvSpPr>
        <p:spPr>
          <a:xfrm>
            <a:off x="400050" y="14316075"/>
            <a:ext cx="8343900" cy="585788"/>
          </a:xfrm>
          <a:prstGeom prst="rect">
            <a:avLst/>
          </a:prstGeom>
          <a:solidFill>
            <a:srgbClr val="EFF6FF"/>
          </a:solidFill>
          <a:ln w="99">
            <a:solidFill>
              <a:srgbClr val="DDD6FE"/>
            </a:solidFill>
            <a:prstDash val="solid"/>
          </a:ln>
        </p:spPr>
      </p:sp>
      <p:pic>
        <p:nvPicPr>
          <p:cNvPr id="178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4350" y="14537531"/>
            <a:ext cx="96441" cy="128588"/>
          </a:xfrm>
          <a:prstGeom prst="rect">
            <a:avLst/>
          </a:prstGeom>
        </p:spPr>
      </p:pic>
      <p:sp>
        <p:nvSpPr>
          <p:cNvPr id="179" name="Text 162"/>
          <p:cNvSpPr/>
          <p:nvPr/>
        </p:nvSpPr>
        <p:spPr>
          <a:xfrm>
            <a:off x="803560" y="14451806"/>
            <a:ext cx="122710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Insight Fundamental:</a:t>
            </a:r>
            <a:endParaRPr lang="en-US" sz="900" dirty="0"/>
          </a:p>
        </p:txBody>
      </p:sp>
      <p:sp>
        <p:nvSpPr>
          <p:cNvPr id="180" name="Text 163"/>
          <p:cNvSpPr/>
          <p:nvPr/>
        </p:nvSpPr>
        <p:spPr>
          <a:xfrm>
            <a:off x="1959229" y="14451806"/>
            <a:ext cx="663481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NER é a ponte entre texto não estruturado e conhecimento estruturado, 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sendo essencial para construir sistemas inteligentes que "entendem" sobre o que o texto fala.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631621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71450" y="171450"/>
            <a:ext cx="8801100" cy="15973313"/>
          </a:xfrm>
          <a:prstGeom prst="rect">
            <a:avLst/>
          </a:prstGeom>
          <a:solidFill>
            <a:srgbClr val="FFFFFF">
              <a:alpha val="95000"/>
            </a:srgbClr>
          </a:solidFill>
          <a:ln w="99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2726289" y="400050"/>
            <a:ext cx="457200" cy="457200"/>
          </a:xfrm>
          <a:prstGeom prst="ellipse">
            <a:avLst/>
          </a:prstGeom>
          <a:solidFill>
            <a:srgbClr val="0891B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164" y="542925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297789" y="500063"/>
            <a:ext cx="3191331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Resumo Automático de Textos</a:t>
            </a:r>
            <a:endParaRPr lang="en-US" sz="1688" dirty="0"/>
          </a:p>
        </p:txBody>
      </p:sp>
      <p:sp>
        <p:nvSpPr>
          <p:cNvPr id="7" name="Text 3"/>
          <p:cNvSpPr/>
          <p:nvPr/>
        </p:nvSpPr>
        <p:spPr>
          <a:xfrm>
            <a:off x="400050" y="971550"/>
            <a:ext cx="84153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Condensando Informação de Forma Inteligente</a:t>
            </a:r>
            <a:endParaRPr lang="en-US" sz="1013" dirty="0"/>
          </a:p>
        </p:txBody>
      </p:sp>
      <p:sp>
        <p:nvSpPr>
          <p:cNvPr id="8" name="Shape 4"/>
          <p:cNvSpPr/>
          <p:nvPr/>
        </p:nvSpPr>
        <p:spPr>
          <a:xfrm>
            <a:off x="400050" y="1428750"/>
            <a:ext cx="8343900" cy="2614501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561" y="1600200"/>
            <a:ext cx="142875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654586" y="1571625"/>
            <a:ext cx="210629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que é Resumo Automático?</a:t>
            </a:r>
            <a:endParaRPr lang="en-US" sz="1125" dirty="0"/>
          </a:p>
        </p:txBody>
      </p:sp>
      <p:sp>
        <p:nvSpPr>
          <p:cNvPr id="11" name="Text 6"/>
          <p:cNvSpPr/>
          <p:nvPr/>
        </p:nvSpPr>
        <p:spPr>
          <a:xfrm>
            <a:off x="542925" y="1907381"/>
            <a:ext cx="73854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Processo de</a:t>
            </a:r>
            <a:endParaRPr lang="en-US" sz="900" dirty="0"/>
          </a:p>
        </p:txBody>
      </p:sp>
      <p:sp>
        <p:nvSpPr>
          <p:cNvPr id="12" name="Text 7"/>
          <p:cNvSpPr/>
          <p:nvPr/>
        </p:nvSpPr>
        <p:spPr>
          <a:xfrm>
            <a:off x="1210028" y="1907381"/>
            <a:ext cx="1424341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reduzir automaticamente</a:t>
            </a:r>
            <a:endParaRPr lang="en-US" sz="900" dirty="0"/>
          </a:p>
        </p:txBody>
      </p:sp>
      <p:sp>
        <p:nvSpPr>
          <p:cNvPr id="13" name="Text 8"/>
          <p:cNvSpPr/>
          <p:nvPr/>
        </p:nvSpPr>
        <p:spPr>
          <a:xfrm>
            <a:off x="542925" y="1907381"/>
            <a:ext cx="3762412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 texto longo para uma versão mais curta,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preservando as</a:t>
            </a:r>
            <a:endParaRPr lang="en-US" sz="900" dirty="0"/>
          </a:p>
        </p:txBody>
      </p:sp>
      <p:sp>
        <p:nvSpPr>
          <p:cNvPr id="14" name="Text 9"/>
          <p:cNvSpPr/>
          <p:nvPr/>
        </p:nvSpPr>
        <p:spPr>
          <a:xfrm>
            <a:off x="1953258" y="2078831"/>
            <a:ext cx="1729290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informações mais importantes</a:t>
            </a:r>
            <a:endParaRPr lang="en-US" sz="900" dirty="0"/>
          </a:p>
        </p:txBody>
      </p:sp>
      <p:sp>
        <p:nvSpPr>
          <p:cNvPr id="15" name="Text 10"/>
          <p:cNvSpPr/>
          <p:nvPr/>
        </p:nvSpPr>
        <p:spPr>
          <a:xfrm>
            <a:off x="3611110" y="2078831"/>
            <a:ext cx="802221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 mantendo a</a:t>
            </a:r>
            <a:endParaRPr lang="en-US" sz="900" dirty="0"/>
          </a:p>
        </p:txBody>
      </p:sp>
      <p:sp>
        <p:nvSpPr>
          <p:cNvPr id="16" name="Text 11"/>
          <p:cNvSpPr/>
          <p:nvPr/>
        </p:nvSpPr>
        <p:spPr>
          <a:xfrm>
            <a:off x="542925" y="2250281"/>
            <a:ext cx="60515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coerência</a:t>
            </a:r>
            <a:endParaRPr lang="en-US" sz="900" dirty="0"/>
          </a:p>
        </p:txBody>
      </p:sp>
      <p:sp>
        <p:nvSpPr>
          <p:cNvPr id="17" name="Text 12"/>
          <p:cNvSpPr/>
          <p:nvPr/>
        </p:nvSpPr>
        <p:spPr>
          <a:xfrm>
            <a:off x="1076641" y="2250281"/>
            <a:ext cx="103194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900" dirty="0"/>
          </a:p>
        </p:txBody>
      </p:sp>
      <p:sp>
        <p:nvSpPr>
          <p:cNvPr id="18" name="Shape 13"/>
          <p:cNvSpPr/>
          <p:nvPr/>
        </p:nvSpPr>
        <p:spPr>
          <a:xfrm>
            <a:off x="542925" y="2514600"/>
            <a:ext cx="3943350" cy="1057275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19" name="Text 14"/>
          <p:cNvSpPr/>
          <p:nvPr/>
        </p:nvSpPr>
        <p:spPr>
          <a:xfrm>
            <a:off x="628650" y="2600325"/>
            <a:ext cx="38433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Objetivos:</a:t>
            </a:r>
            <a:endParaRPr lang="en-US" sz="900" dirty="0"/>
          </a:p>
        </p:txBody>
      </p:sp>
      <p:sp>
        <p:nvSpPr>
          <p:cNvPr id="20" name="Text 15"/>
          <p:cNvSpPr/>
          <p:nvPr/>
        </p:nvSpPr>
        <p:spPr>
          <a:xfrm>
            <a:off x="628650" y="2828925"/>
            <a:ext cx="3843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Economizar tempo de leitura</a:t>
            </a:r>
            <a:endParaRPr lang="en-US" sz="788" dirty="0"/>
          </a:p>
        </p:txBody>
      </p:sp>
      <p:sp>
        <p:nvSpPr>
          <p:cNvPr id="21" name="Text 16"/>
          <p:cNvSpPr/>
          <p:nvPr/>
        </p:nvSpPr>
        <p:spPr>
          <a:xfrm>
            <a:off x="628650" y="3000375"/>
            <a:ext cx="3843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Facilitar tomada de decisões</a:t>
            </a:r>
            <a:endParaRPr lang="en-US" sz="788" dirty="0"/>
          </a:p>
        </p:txBody>
      </p:sp>
      <p:sp>
        <p:nvSpPr>
          <p:cNvPr id="22" name="Text 17"/>
          <p:cNvSpPr/>
          <p:nvPr/>
        </p:nvSpPr>
        <p:spPr>
          <a:xfrm>
            <a:off x="628650" y="3171825"/>
            <a:ext cx="3843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Processar grandes volumes de informação</a:t>
            </a:r>
            <a:endParaRPr lang="en-US" sz="788" dirty="0"/>
          </a:p>
        </p:txBody>
      </p:sp>
      <p:sp>
        <p:nvSpPr>
          <p:cNvPr id="23" name="Text 18"/>
          <p:cNvSpPr/>
          <p:nvPr/>
        </p:nvSpPr>
        <p:spPr>
          <a:xfrm>
            <a:off x="628650" y="3343275"/>
            <a:ext cx="3843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Criar abstracts e sinopses</a:t>
            </a:r>
            <a:endParaRPr lang="en-US" sz="788" dirty="0"/>
          </a:p>
        </p:txBody>
      </p:sp>
      <p:sp>
        <p:nvSpPr>
          <p:cNvPr id="24" name="Shape 19"/>
          <p:cNvSpPr/>
          <p:nvPr/>
        </p:nvSpPr>
        <p:spPr>
          <a:xfrm>
            <a:off x="4657725" y="1885950"/>
            <a:ext cx="3943350" cy="828563"/>
          </a:xfrm>
          <a:prstGeom prst="rect">
            <a:avLst/>
          </a:prstGeom>
          <a:solidFill>
            <a:srgbClr val="F8FAFC"/>
          </a:solidFill>
          <a:ln/>
        </p:spPr>
      </p:sp>
      <p:sp>
        <p:nvSpPr>
          <p:cNvPr id="25" name="Shape 20"/>
          <p:cNvSpPr/>
          <p:nvPr/>
        </p:nvSpPr>
        <p:spPr>
          <a:xfrm>
            <a:off x="4657725" y="1885950"/>
            <a:ext cx="28575" cy="828563"/>
          </a:xfrm>
          <a:prstGeom prst="rect">
            <a:avLst/>
          </a:prstGeom>
          <a:solidFill>
            <a:srgbClr val="3B82F6"/>
          </a:solidFill>
          <a:ln/>
        </p:spPr>
      </p:sp>
      <p:sp>
        <p:nvSpPr>
          <p:cNvPr id="26" name="Text 21"/>
          <p:cNvSpPr/>
          <p:nvPr/>
        </p:nvSpPr>
        <p:spPr>
          <a:xfrm>
            <a:off x="4743450" y="1971675"/>
            <a:ext cx="3843338" cy="1199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Texto Original (200 palavras):</a:t>
            </a:r>
            <a:endParaRPr lang="en-US" sz="675" dirty="0"/>
          </a:p>
        </p:txBody>
      </p:sp>
      <p:sp>
        <p:nvSpPr>
          <p:cNvPr id="27" name="Text 22"/>
          <p:cNvSpPr/>
          <p:nvPr/>
        </p:nvSpPr>
        <p:spPr>
          <a:xfrm>
            <a:off x="4743450" y="2148818"/>
            <a:ext cx="3843338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"A inteligência artificial tem revolucionado diversos setores da economia mundial. </a:t>
            </a:r>
            <a:endParaRPr lang="en-US" sz="675" dirty="0"/>
          </a:p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Empresas de tecnologia investem bilhões em pesquisa e desenvolvimento de algoritmos </a:t>
            </a:r>
            <a:endParaRPr lang="en-US" sz="675" dirty="0"/>
          </a:p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cada vez mais sofisticados. O machine learning, uma subárea da IA, permite que </a:t>
            </a:r>
            <a:endParaRPr lang="en-US" sz="675" dirty="0"/>
          </a:p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sistemas aprendam automaticamente a partir de dados..."</a:t>
            </a:r>
            <a:endParaRPr lang="en-US" sz="675" dirty="0"/>
          </a:p>
        </p:txBody>
      </p:sp>
      <p:sp>
        <p:nvSpPr>
          <p:cNvPr id="28" name="Shape 23"/>
          <p:cNvSpPr/>
          <p:nvPr/>
        </p:nvSpPr>
        <p:spPr>
          <a:xfrm>
            <a:off x="4657725" y="2800238"/>
            <a:ext cx="3943350" cy="1100138"/>
          </a:xfrm>
          <a:prstGeom prst="rect">
            <a:avLst/>
          </a:prstGeom>
          <a:solidFill>
            <a:srgbClr val="ECFDF5"/>
          </a:solidFill>
          <a:ln w="99">
            <a:solidFill>
              <a:srgbClr val="A7F3D0"/>
            </a:solidFill>
            <a:prstDash val="solid"/>
          </a:ln>
        </p:spPr>
      </p:sp>
      <p:sp>
        <p:nvSpPr>
          <p:cNvPr id="29" name="Text 24"/>
          <p:cNvSpPr/>
          <p:nvPr/>
        </p:nvSpPr>
        <p:spPr>
          <a:xfrm>
            <a:off x="4743450" y="2885963"/>
            <a:ext cx="38433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Resumo Automático (50 palavras):</a:t>
            </a:r>
            <a:endParaRPr lang="en-US" sz="900" dirty="0"/>
          </a:p>
        </p:txBody>
      </p:sp>
      <p:sp>
        <p:nvSpPr>
          <p:cNvPr id="30" name="Text 25"/>
          <p:cNvSpPr/>
          <p:nvPr/>
        </p:nvSpPr>
        <p:spPr>
          <a:xfrm>
            <a:off x="4743450" y="3114563"/>
            <a:ext cx="384333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"A inteligência artificial revoluciona a economia com investimentos bilionários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em algoritmos sofisticados. Machine learning permite aprendizado automático, </a:t>
            </a:r>
            <a:endParaRPr lang="en-US" sz="900" dirty="0"/>
          </a:p>
          <a:p>
            <a:pPr indent="0" marL="0">
              <a:buNone/>
            </a:pPr>
            <a:r>
              <a:rPr lang="en-US" sz="900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transformando setores como saúde, finanças e transporte."</a:t>
            </a:r>
            <a:endParaRPr lang="en-US" sz="900" dirty="0"/>
          </a:p>
        </p:txBody>
      </p:sp>
      <p:sp>
        <p:nvSpPr>
          <p:cNvPr id="31" name="Shape 26"/>
          <p:cNvSpPr/>
          <p:nvPr/>
        </p:nvSpPr>
        <p:spPr>
          <a:xfrm>
            <a:off x="400050" y="4200413"/>
            <a:ext cx="4086225" cy="33718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5" y="4357576"/>
            <a:ext cx="171450" cy="171450"/>
          </a:xfrm>
          <a:prstGeom prst="rect">
            <a:avLst/>
          </a:prstGeom>
        </p:spPr>
      </p:pic>
      <p:sp>
        <p:nvSpPr>
          <p:cNvPr id="33" name="Text 27"/>
          <p:cNvSpPr/>
          <p:nvPr/>
        </p:nvSpPr>
        <p:spPr>
          <a:xfrm>
            <a:off x="800100" y="4343288"/>
            <a:ext cx="12862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Resumo Extrativo</a:t>
            </a:r>
            <a:endParaRPr lang="en-US" sz="1125" dirty="0"/>
          </a:p>
        </p:txBody>
      </p:sp>
      <p:sp>
        <p:nvSpPr>
          <p:cNvPr id="34" name="Shape 28"/>
          <p:cNvSpPr/>
          <p:nvPr/>
        </p:nvSpPr>
        <p:spPr>
          <a:xfrm>
            <a:off x="542925" y="4657613"/>
            <a:ext cx="3800475" cy="6858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35" name="Text 29"/>
          <p:cNvSpPr/>
          <p:nvPr/>
        </p:nvSpPr>
        <p:spPr>
          <a:xfrm>
            <a:off x="628650" y="4743338"/>
            <a:ext cx="37004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Como Funciona:</a:t>
            </a:r>
            <a:endParaRPr lang="en-US" sz="900" dirty="0"/>
          </a:p>
        </p:txBody>
      </p:sp>
      <p:sp>
        <p:nvSpPr>
          <p:cNvPr id="36" name="Text 30"/>
          <p:cNvSpPr/>
          <p:nvPr/>
        </p:nvSpPr>
        <p:spPr>
          <a:xfrm>
            <a:off x="628650" y="4986226"/>
            <a:ext cx="91646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Seleciona e extrai</a:t>
            </a:r>
            <a:endParaRPr lang="en-US" sz="788" dirty="0"/>
          </a:p>
        </p:txBody>
      </p:sp>
      <p:sp>
        <p:nvSpPr>
          <p:cNvPr id="37" name="Text 31"/>
          <p:cNvSpPr/>
          <p:nvPr/>
        </p:nvSpPr>
        <p:spPr>
          <a:xfrm>
            <a:off x="628650" y="4986226"/>
            <a:ext cx="3684752" cy="25538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sentenças mais importantes do texto original,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sem modificar o conteúdo.</a:t>
            </a:r>
            <a:endParaRPr lang="en-US" sz="788" dirty="0"/>
          </a:p>
        </p:txBody>
      </p:sp>
      <p:sp>
        <p:nvSpPr>
          <p:cNvPr id="38" name="Shape 32"/>
          <p:cNvSpPr/>
          <p:nvPr/>
        </p:nvSpPr>
        <p:spPr>
          <a:xfrm>
            <a:off x="542925" y="5429138"/>
            <a:ext cx="3800475" cy="1228725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39" name="Text 33"/>
          <p:cNvSpPr/>
          <p:nvPr/>
        </p:nvSpPr>
        <p:spPr>
          <a:xfrm>
            <a:off x="628650" y="5514863"/>
            <a:ext cx="37004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Técnicas:</a:t>
            </a:r>
            <a:endParaRPr lang="en-US" sz="900" dirty="0"/>
          </a:p>
        </p:txBody>
      </p:sp>
      <p:sp>
        <p:nvSpPr>
          <p:cNvPr id="40" name="Text 34"/>
          <p:cNvSpPr/>
          <p:nvPr/>
        </p:nvSpPr>
        <p:spPr>
          <a:xfrm>
            <a:off x="628650" y="5743463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Frequência de palavras (TF-IDF)</a:t>
            </a:r>
            <a:endParaRPr lang="en-US" sz="788" dirty="0"/>
          </a:p>
        </p:txBody>
      </p:sp>
      <p:sp>
        <p:nvSpPr>
          <p:cNvPr id="41" name="Text 35"/>
          <p:cNvSpPr/>
          <p:nvPr/>
        </p:nvSpPr>
        <p:spPr>
          <a:xfrm>
            <a:off x="628650" y="5914913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Posição das sentenças</a:t>
            </a:r>
            <a:endParaRPr lang="en-US" sz="788" dirty="0"/>
          </a:p>
        </p:txBody>
      </p:sp>
      <p:sp>
        <p:nvSpPr>
          <p:cNvPr id="42" name="Text 36"/>
          <p:cNvSpPr/>
          <p:nvPr/>
        </p:nvSpPr>
        <p:spPr>
          <a:xfrm>
            <a:off x="628650" y="6086363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Similaridade com título</a:t>
            </a:r>
            <a:endParaRPr lang="en-US" sz="788" dirty="0"/>
          </a:p>
        </p:txBody>
      </p:sp>
      <p:sp>
        <p:nvSpPr>
          <p:cNvPr id="43" name="Text 37"/>
          <p:cNvSpPr/>
          <p:nvPr/>
        </p:nvSpPr>
        <p:spPr>
          <a:xfrm>
            <a:off x="628650" y="6257813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PageRank para sentenças</a:t>
            </a:r>
            <a:endParaRPr lang="en-US" sz="788" dirty="0"/>
          </a:p>
        </p:txBody>
      </p:sp>
      <p:sp>
        <p:nvSpPr>
          <p:cNvPr id="44" name="Text 38"/>
          <p:cNvSpPr/>
          <p:nvPr/>
        </p:nvSpPr>
        <p:spPr>
          <a:xfrm>
            <a:off x="628650" y="6429263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Clustering de sentenças</a:t>
            </a:r>
            <a:endParaRPr lang="en-US" sz="788" dirty="0"/>
          </a:p>
        </p:txBody>
      </p:sp>
      <p:sp>
        <p:nvSpPr>
          <p:cNvPr id="45" name="Text 39"/>
          <p:cNvSpPr/>
          <p:nvPr/>
        </p:nvSpPr>
        <p:spPr>
          <a:xfrm>
            <a:off x="542925" y="6743588"/>
            <a:ext cx="387191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Preserva informação original</a:t>
            </a:r>
            <a:endParaRPr lang="en-US" sz="675" dirty="0"/>
          </a:p>
        </p:txBody>
      </p:sp>
      <p:sp>
        <p:nvSpPr>
          <p:cNvPr id="46" name="Text 40"/>
          <p:cNvSpPr/>
          <p:nvPr/>
        </p:nvSpPr>
        <p:spPr>
          <a:xfrm>
            <a:off x="542925" y="6886463"/>
            <a:ext cx="387191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Gramaticalmente correto</a:t>
            </a:r>
            <a:endParaRPr lang="en-US" sz="675" dirty="0"/>
          </a:p>
        </p:txBody>
      </p:sp>
      <p:sp>
        <p:nvSpPr>
          <p:cNvPr id="47" name="Text 41"/>
          <p:cNvSpPr/>
          <p:nvPr/>
        </p:nvSpPr>
        <p:spPr>
          <a:xfrm>
            <a:off x="542925" y="7029338"/>
            <a:ext cx="387191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Mais simples de implementar</a:t>
            </a:r>
            <a:endParaRPr lang="en-US" sz="675" dirty="0"/>
          </a:p>
        </p:txBody>
      </p:sp>
      <p:sp>
        <p:nvSpPr>
          <p:cNvPr id="48" name="Text 42"/>
          <p:cNvSpPr/>
          <p:nvPr/>
        </p:nvSpPr>
        <p:spPr>
          <a:xfrm>
            <a:off x="542925" y="7172213"/>
            <a:ext cx="387191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✗ Pode ser redundante</a:t>
            </a:r>
            <a:endParaRPr lang="en-US" sz="675" dirty="0"/>
          </a:p>
        </p:txBody>
      </p:sp>
      <p:sp>
        <p:nvSpPr>
          <p:cNvPr id="49" name="Text 43"/>
          <p:cNvSpPr/>
          <p:nvPr/>
        </p:nvSpPr>
        <p:spPr>
          <a:xfrm>
            <a:off x="542925" y="7315088"/>
            <a:ext cx="387191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✗ Menos fluido</a:t>
            </a:r>
            <a:endParaRPr lang="en-US" sz="675" dirty="0"/>
          </a:p>
        </p:txBody>
      </p:sp>
      <p:sp>
        <p:nvSpPr>
          <p:cNvPr id="50" name="Shape 44"/>
          <p:cNvSpPr/>
          <p:nvPr/>
        </p:nvSpPr>
        <p:spPr>
          <a:xfrm>
            <a:off x="4657725" y="4200413"/>
            <a:ext cx="4086225" cy="33718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5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4357576"/>
            <a:ext cx="171450" cy="171450"/>
          </a:xfrm>
          <a:prstGeom prst="rect">
            <a:avLst/>
          </a:prstGeom>
        </p:spPr>
      </p:pic>
      <p:sp>
        <p:nvSpPr>
          <p:cNvPr id="52" name="Text 45"/>
          <p:cNvSpPr/>
          <p:nvPr/>
        </p:nvSpPr>
        <p:spPr>
          <a:xfrm>
            <a:off x="5057775" y="4343288"/>
            <a:ext cx="125693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Resumo Abstrato</a:t>
            </a:r>
            <a:endParaRPr lang="en-US" sz="1125" dirty="0"/>
          </a:p>
        </p:txBody>
      </p:sp>
      <p:sp>
        <p:nvSpPr>
          <p:cNvPr id="53" name="Shape 46"/>
          <p:cNvSpPr/>
          <p:nvPr/>
        </p:nvSpPr>
        <p:spPr>
          <a:xfrm>
            <a:off x="4800600" y="4657613"/>
            <a:ext cx="3800475" cy="685800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54" name="Text 47"/>
          <p:cNvSpPr/>
          <p:nvPr/>
        </p:nvSpPr>
        <p:spPr>
          <a:xfrm>
            <a:off x="4886325" y="4743338"/>
            <a:ext cx="37004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Como Funciona:</a:t>
            </a:r>
            <a:endParaRPr lang="en-US" sz="900" dirty="0"/>
          </a:p>
        </p:txBody>
      </p:sp>
      <p:sp>
        <p:nvSpPr>
          <p:cNvPr id="55" name="Text 48"/>
          <p:cNvSpPr/>
          <p:nvPr/>
        </p:nvSpPr>
        <p:spPr>
          <a:xfrm>
            <a:off x="4886325" y="4986226"/>
            <a:ext cx="832833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Gera novo texto</a:t>
            </a:r>
            <a:endParaRPr lang="en-US" sz="788" dirty="0"/>
          </a:p>
        </p:txBody>
      </p:sp>
      <p:sp>
        <p:nvSpPr>
          <p:cNvPr id="56" name="Text 49"/>
          <p:cNvSpPr/>
          <p:nvPr/>
        </p:nvSpPr>
        <p:spPr>
          <a:xfrm>
            <a:off x="4886325" y="4986226"/>
            <a:ext cx="3451631" cy="25538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 captura a essência do original,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podendo parafrasear e reformular.</a:t>
            </a:r>
            <a:endParaRPr lang="en-US" sz="788" dirty="0"/>
          </a:p>
        </p:txBody>
      </p:sp>
      <p:sp>
        <p:nvSpPr>
          <p:cNvPr id="57" name="Shape 50"/>
          <p:cNvSpPr/>
          <p:nvPr/>
        </p:nvSpPr>
        <p:spPr>
          <a:xfrm>
            <a:off x="4800600" y="5429138"/>
            <a:ext cx="3800475" cy="1228725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58" name="Text 51"/>
          <p:cNvSpPr/>
          <p:nvPr/>
        </p:nvSpPr>
        <p:spPr>
          <a:xfrm>
            <a:off x="4886325" y="5514863"/>
            <a:ext cx="37004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Técnicas:</a:t>
            </a:r>
            <a:endParaRPr lang="en-US" sz="900" dirty="0"/>
          </a:p>
        </p:txBody>
      </p:sp>
      <p:sp>
        <p:nvSpPr>
          <p:cNvPr id="59" name="Text 52"/>
          <p:cNvSpPr/>
          <p:nvPr/>
        </p:nvSpPr>
        <p:spPr>
          <a:xfrm>
            <a:off x="4886325" y="5743463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Seq2Seq com atenção</a:t>
            </a:r>
            <a:endParaRPr lang="en-US" sz="788" dirty="0"/>
          </a:p>
        </p:txBody>
      </p:sp>
      <p:sp>
        <p:nvSpPr>
          <p:cNvPr id="60" name="Text 53"/>
          <p:cNvSpPr/>
          <p:nvPr/>
        </p:nvSpPr>
        <p:spPr>
          <a:xfrm>
            <a:off x="4886325" y="5914913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Transformer models</a:t>
            </a:r>
            <a:endParaRPr lang="en-US" sz="788" dirty="0"/>
          </a:p>
        </p:txBody>
      </p:sp>
      <p:sp>
        <p:nvSpPr>
          <p:cNvPr id="61" name="Text 54"/>
          <p:cNvSpPr/>
          <p:nvPr/>
        </p:nvSpPr>
        <p:spPr>
          <a:xfrm>
            <a:off x="4886325" y="6086363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BART, T5, Pegasus</a:t>
            </a:r>
            <a:endParaRPr lang="en-US" sz="788" dirty="0"/>
          </a:p>
        </p:txBody>
      </p:sp>
      <p:sp>
        <p:nvSpPr>
          <p:cNvPr id="62" name="Text 55"/>
          <p:cNvSpPr/>
          <p:nvPr/>
        </p:nvSpPr>
        <p:spPr>
          <a:xfrm>
            <a:off x="4886325" y="6257813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GPT fine-tuned</a:t>
            </a:r>
            <a:endParaRPr lang="en-US" sz="788" dirty="0"/>
          </a:p>
        </p:txBody>
      </p:sp>
      <p:sp>
        <p:nvSpPr>
          <p:cNvPr id="63" name="Text 56"/>
          <p:cNvSpPr/>
          <p:nvPr/>
        </p:nvSpPr>
        <p:spPr>
          <a:xfrm>
            <a:off x="4886325" y="6429263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Pointer-Generator networks</a:t>
            </a:r>
            <a:endParaRPr lang="en-US" sz="788" dirty="0"/>
          </a:p>
        </p:txBody>
      </p:sp>
      <p:sp>
        <p:nvSpPr>
          <p:cNvPr id="64" name="Text 57"/>
          <p:cNvSpPr/>
          <p:nvPr/>
        </p:nvSpPr>
        <p:spPr>
          <a:xfrm>
            <a:off x="4800600" y="6743588"/>
            <a:ext cx="387191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Mais fluido e natural</a:t>
            </a:r>
            <a:endParaRPr lang="en-US" sz="675" dirty="0"/>
          </a:p>
        </p:txBody>
      </p:sp>
      <p:sp>
        <p:nvSpPr>
          <p:cNvPr id="65" name="Text 58"/>
          <p:cNvSpPr/>
          <p:nvPr/>
        </p:nvSpPr>
        <p:spPr>
          <a:xfrm>
            <a:off x="4800600" y="6886463"/>
            <a:ext cx="387191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Pode combinar informações</a:t>
            </a:r>
            <a:endParaRPr lang="en-US" sz="675" dirty="0"/>
          </a:p>
        </p:txBody>
      </p:sp>
      <p:sp>
        <p:nvSpPr>
          <p:cNvPr id="66" name="Text 59"/>
          <p:cNvSpPr/>
          <p:nvPr/>
        </p:nvSpPr>
        <p:spPr>
          <a:xfrm>
            <a:off x="4800600" y="7029338"/>
            <a:ext cx="387191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Mais conciso</a:t>
            </a:r>
            <a:endParaRPr lang="en-US" sz="675" dirty="0"/>
          </a:p>
        </p:txBody>
      </p:sp>
      <p:sp>
        <p:nvSpPr>
          <p:cNvPr id="67" name="Text 60"/>
          <p:cNvSpPr/>
          <p:nvPr/>
        </p:nvSpPr>
        <p:spPr>
          <a:xfrm>
            <a:off x="4800600" y="7172213"/>
            <a:ext cx="387191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✗ Pode gerar informação incorreta</a:t>
            </a:r>
            <a:endParaRPr lang="en-US" sz="675" dirty="0"/>
          </a:p>
        </p:txBody>
      </p:sp>
      <p:sp>
        <p:nvSpPr>
          <p:cNvPr id="68" name="Text 61"/>
          <p:cNvSpPr/>
          <p:nvPr/>
        </p:nvSpPr>
        <p:spPr>
          <a:xfrm>
            <a:off x="4800600" y="7315088"/>
            <a:ext cx="387191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✗ Mais complexo</a:t>
            </a:r>
            <a:endParaRPr lang="en-US" sz="675" dirty="0"/>
          </a:p>
        </p:txBody>
      </p:sp>
      <p:sp>
        <p:nvSpPr>
          <p:cNvPr id="69" name="Shape 62"/>
          <p:cNvSpPr/>
          <p:nvPr/>
        </p:nvSpPr>
        <p:spPr>
          <a:xfrm>
            <a:off x="400050" y="7743713"/>
            <a:ext cx="8343900" cy="170021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7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4762" y="7915163"/>
            <a:ext cx="142875" cy="142875"/>
          </a:xfrm>
          <a:prstGeom prst="rect">
            <a:avLst/>
          </a:prstGeom>
        </p:spPr>
      </p:pic>
      <p:sp>
        <p:nvSpPr>
          <p:cNvPr id="71" name="Text 63"/>
          <p:cNvSpPr/>
          <p:nvPr/>
        </p:nvSpPr>
        <p:spPr>
          <a:xfrm>
            <a:off x="3254787" y="7886588"/>
            <a:ext cx="290586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Abordagens Modernas com Transformers</a:t>
            </a:r>
            <a:endParaRPr lang="en-US" sz="1125" dirty="0"/>
          </a:p>
        </p:txBody>
      </p:sp>
      <p:sp>
        <p:nvSpPr>
          <p:cNvPr id="72" name="Shape 64"/>
          <p:cNvSpPr/>
          <p:nvPr/>
        </p:nvSpPr>
        <p:spPr>
          <a:xfrm>
            <a:off x="542925" y="8200913"/>
            <a:ext cx="1928813" cy="1100138"/>
          </a:xfrm>
          <a:prstGeom prst="rect">
            <a:avLst/>
          </a:prstGeom>
          <a:solidFill>
            <a:srgbClr val="EFF6FF"/>
          </a:solidFill>
          <a:ln w="99">
            <a:solidFill>
              <a:srgbClr val="BFDBFE"/>
            </a:solidFill>
            <a:prstDash val="solid"/>
          </a:ln>
        </p:spPr>
      </p:sp>
      <p:pic>
        <p:nvPicPr>
          <p:cNvPr id="7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2322" y="8315213"/>
            <a:ext cx="150019" cy="171450"/>
          </a:xfrm>
          <a:prstGeom prst="rect">
            <a:avLst/>
          </a:prstGeom>
        </p:spPr>
      </p:pic>
      <p:sp>
        <p:nvSpPr>
          <p:cNvPr id="74" name="Text 65"/>
          <p:cNvSpPr/>
          <p:nvPr/>
        </p:nvSpPr>
        <p:spPr>
          <a:xfrm>
            <a:off x="657225" y="8543813"/>
            <a:ext cx="17716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BART</a:t>
            </a:r>
            <a:endParaRPr lang="en-US" sz="900" dirty="0"/>
          </a:p>
        </p:txBody>
      </p:sp>
      <p:sp>
        <p:nvSpPr>
          <p:cNvPr id="75" name="Text 66"/>
          <p:cNvSpPr/>
          <p:nvPr/>
        </p:nvSpPr>
        <p:spPr>
          <a:xfrm>
            <a:off x="657225" y="8772413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2563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Facebook AI</a:t>
            </a:r>
            <a:endParaRPr lang="en-US" sz="675" dirty="0"/>
          </a:p>
        </p:txBody>
      </p:sp>
      <p:sp>
        <p:nvSpPr>
          <p:cNvPr id="76" name="Text 67"/>
          <p:cNvSpPr/>
          <p:nvPr/>
        </p:nvSpPr>
        <p:spPr>
          <a:xfrm>
            <a:off x="657225" y="8943863"/>
            <a:ext cx="1771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Denoising autoencoder para geração de resumos abstratos</a:t>
            </a:r>
            <a:endParaRPr lang="en-US" sz="675" dirty="0"/>
          </a:p>
        </p:txBody>
      </p:sp>
      <p:sp>
        <p:nvSpPr>
          <p:cNvPr id="77" name="Shape 68"/>
          <p:cNvSpPr/>
          <p:nvPr/>
        </p:nvSpPr>
        <p:spPr>
          <a:xfrm>
            <a:off x="2586038" y="8200913"/>
            <a:ext cx="1928813" cy="1100138"/>
          </a:xfrm>
          <a:prstGeom prst="rect">
            <a:avLst/>
          </a:prstGeom>
          <a:solidFill>
            <a:srgbClr val="ECFDF5"/>
          </a:solidFill>
          <a:ln w="99">
            <a:solidFill>
              <a:srgbClr val="A7F3D0"/>
            </a:solidFill>
            <a:prstDash val="solid"/>
          </a:ln>
        </p:spPr>
      </p:sp>
      <p:pic>
        <p:nvPicPr>
          <p:cNvPr id="7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6150" y="8315213"/>
            <a:ext cx="128588" cy="171450"/>
          </a:xfrm>
          <a:prstGeom prst="rect">
            <a:avLst/>
          </a:prstGeom>
        </p:spPr>
      </p:pic>
      <p:sp>
        <p:nvSpPr>
          <p:cNvPr id="79" name="Text 69"/>
          <p:cNvSpPr/>
          <p:nvPr/>
        </p:nvSpPr>
        <p:spPr>
          <a:xfrm>
            <a:off x="2700338" y="8543813"/>
            <a:ext cx="17716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T5</a:t>
            </a:r>
            <a:endParaRPr lang="en-US" sz="900" dirty="0"/>
          </a:p>
        </p:txBody>
      </p:sp>
      <p:sp>
        <p:nvSpPr>
          <p:cNvPr id="80" name="Text 70"/>
          <p:cNvSpPr/>
          <p:nvPr/>
        </p:nvSpPr>
        <p:spPr>
          <a:xfrm>
            <a:off x="2700338" y="8772413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</a:t>
            </a:r>
            <a:endParaRPr lang="en-US" sz="675" dirty="0"/>
          </a:p>
        </p:txBody>
      </p:sp>
      <p:sp>
        <p:nvSpPr>
          <p:cNvPr id="81" name="Text 71"/>
          <p:cNvSpPr/>
          <p:nvPr/>
        </p:nvSpPr>
        <p:spPr>
          <a:xfrm>
            <a:off x="2700338" y="8943863"/>
            <a:ext cx="1771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Text-to-Text Transfer Transformer para múltiplas tarefas</a:t>
            </a:r>
            <a:endParaRPr lang="en-US" sz="675" dirty="0"/>
          </a:p>
        </p:txBody>
      </p:sp>
      <p:sp>
        <p:nvSpPr>
          <p:cNvPr id="82" name="Shape 72"/>
          <p:cNvSpPr/>
          <p:nvPr/>
        </p:nvSpPr>
        <p:spPr>
          <a:xfrm>
            <a:off x="4629150" y="8200913"/>
            <a:ext cx="1928813" cy="1100138"/>
          </a:xfrm>
          <a:prstGeom prst="rect">
            <a:avLst/>
          </a:prstGeom>
          <a:solidFill>
            <a:srgbClr val="F5F3FF"/>
          </a:solidFill>
          <a:ln w="99">
            <a:solidFill>
              <a:srgbClr val="DDD6FE"/>
            </a:solidFill>
            <a:prstDash val="solid"/>
          </a:ln>
        </p:spPr>
      </p:sp>
      <p:pic>
        <p:nvPicPr>
          <p:cNvPr id="8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7116" y="8315213"/>
            <a:ext cx="192881" cy="171450"/>
          </a:xfrm>
          <a:prstGeom prst="rect">
            <a:avLst/>
          </a:prstGeom>
        </p:spPr>
      </p:pic>
      <p:sp>
        <p:nvSpPr>
          <p:cNvPr id="84" name="Text 73"/>
          <p:cNvSpPr/>
          <p:nvPr/>
        </p:nvSpPr>
        <p:spPr>
          <a:xfrm>
            <a:off x="4743450" y="8543813"/>
            <a:ext cx="17716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Pegasus</a:t>
            </a:r>
            <a:endParaRPr lang="en-US" sz="900" dirty="0"/>
          </a:p>
        </p:txBody>
      </p:sp>
      <p:sp>
        <p:nvSpPr>
          <p:cNvPr id="85" name="Text 74"/>
          <p:cNvSpPr/>
          <p:nvPr/>
        </p:nvSpPr>
        <p:spPr>
          <a:xfrm>
            <a:off x="4743450" y="8772413"/>
            <a:ext cx="177165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7C3AE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</a:t>
            </a:r>
            <a:endParaRPr lang="en-US" sz="675" dirty="0"/>
          </a:p>
        </p:txBody>
      </p:sp>
      <p:sp>
        <p:nvSpPr>
          <p:cNvPr id="86" name="Text 75"/>
          <p:cNvSpPr/>
          <p:nvPr/>
        </p:nvSpPr>
        <p:spPr>
          <a:xfrm>
            <a:off x="4743450" y="8943863"/>
            <a:ext cx="1771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Pré-treinado especificamente para sumarização</a:t>
            </a:r>
            <a:endParaRPr lang="en-US" sz="675" dirty="0"/>
          </a:p>
        </p:txBody>
      </p:sp>
      <p:pic>
        <p:nvPicPr>
          <p:cNvPr id="8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9513" y="8322357"/>
            <a:ext cx="214313" cy="171450"/>
          </a:xfrm>
          <a:prstGeom prst="rect">
            <a:avLst/>
          </a:prstGeom>
        </p:spPr>
      </p:pic>
      <p:sp>
        <p:nvSpPr>
          <p:cNvPr id="88" name="Text 76"/>
          <p:cNvSpPr/>
          <p:nvPr/>
        </p:nvSpPr>
        <p:spPr>
          <a:xfrm>
            <a:off x="6793706" y="8550957"/>
            <a:ext cx="17573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GPT-4</a:t>
            </a:r>
            <a:endParaRPr lang="en-US" sz="900" dirty="0"/>
          </a:p>
        </p:txBody>
      </p:sp>
      <p:sp>
        <p:nvSpPr>
          <p:cNvPr id="89" name="Text 77"/>
          <p:cNvSpPr/>
          <p:nvPr/>
        </p:nvSpPr>
        <p:spPr>
          <a:xfrm>
            <a:off x="6793706" y="8779557"/>
            <a:ext cx="17573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OpenAI</a:t>
            </a:r>
            <a:endParaRPr lang="en-US" sz="675" dirty="0"/>
          </a:p>
        </p:txBody>
      </p:sp>
      <p:sp>
        <p:nvSpPr>
          <p:cNvPr id="90" name="Text 78"/>
          <p:cNvSpPr/>
          <p:nvPr/>
        </p:nvSpPr>
        <p:spPr>
          <a:xfrm>
            <a:off x="6793706" y="8951007"/>
            <a:ext cx="17573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 com capacidades de sumarização via prompting</a:t>
            </a:r>
            <a:endParaRPr lang="en-US" sz="675" dirty="0"/>
          </a:p>
        </p:txBody>
      </p:sp>
      <p:sp>
        <p:nvSpPr>
          <p:cNvPr id="91" name="Shape 79"/>
          <p:cNvSpPr/>
          <p:nvPr/>
        </p:nvSpPr>
        <p:spPr>
          <a:xfrm>
            <a:off x="400050" y="9615376"/>
            <a:ext cx="4086225" cy="37433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9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925" y="9793970"/>
            <a:ext cx="160734" cy="128588"/>
          </a:xfrm>
          <a:prstGeom prst="rect">
            <a:avLst/>
          </a:prstGeom>
        </p:spPr>
      </p:pic>
      <p:sp>
        <p:nvSpPr>
          <p:cNvPr id="93" name="Text 80"/>
          <p:cNvSpPr/>
          <p:nvPr/>
        </p:nvSpPr>
        <p:spPr>
          <a:xfrm>
            <a:off x="760809" y="9758251"/>
            <a:ext cx="21653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 com Transformers</a:t>
            </a:r>
            <a:endParaRPr lang="en-US" sz="1013" dirty="0"/>
          </a:p>
        </p:txBody>
      </p:sp>
      <p:sp>
        <p:nvSpPr>
          <p:cNvPr id="94" name="Shape 81"/>
          <p:cNvSpPr/>
          <p:nvPr/>
        </p:nvSpPr>
        <p:spPr>
          <a:xfrm>
            <a:off x="542925" y="10072576"/>
            <a:ext cx="3800475" cy="3143250"/>
          </a:xfrm>
          <a:prstGeom prst="rect">
            <a:avLst/>
          </a:prstGeom>
          <a:solidFill>
            <a:srgbClr val="0F172A"/>
          </a:solidFill>
          <a:ln/>
        </p:spPr>
      </p:sp>
      <p:sp>
        <p:nvSpPr>
          <p:cNvPr id="95" name="Text 82"/>
          <p:cNvSpPr/>
          <p:nvPr/>
        </p:nvSpPr>
        <p:spPr>
          <a:xfrm>
            <a:off x="628650" y="10158301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from</a:t>
            </a:r>
            <a:endParaRPr lang="en-US" sz="675" dirty="0"/>
          </a:p>
        </p:txBody>
      </p:sp>
      <p:sp>
        <p:nvSpPr>
          <p:cNvPr id="96" name="Text 83"/>
          <p:cNvSpPr/>
          <p:nvPr/>
        </p:nvSpPr>
        <p:spPr>
          <a:xfrm>
            <a:off x="628650" y="10281531"/>
            <a:ext cx="68875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transformers</a:t>
            </a:r>
            <a:endParaRPr lang="en-US" sz="675" dirty="0"/>
          </a:p>
        </p:txBody>
      </p:sp>
      <p:sp>
        <p:nvSpPr>
          <p:cNvPr id="97" name="Text 84"/>
          <p:cNvSpPr/>
          <p:nvPr/>
        </p:nvSpPr>
        <p:spPr>
          <a:xfrm>
            <a:off x="628650" y="10386901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75" dirty="0"/>
          </a:p>
        </p:txBody>
      </p:sp>
      <p:sp>
        <p:nvSpPr>
          <p:cNvPr id="98" name="Text 85"/>
          <p:cNvSpPr/>
          <p:nvPr/>
        </p:nvSpPr>
        <p:spPr>
          <a:xfrm>
            <a:off x="628650" y="10510131"/>
            <a:ext cx="48298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pipeline</a:t>
            </a:r>
            <a:endParaRPr lang="en-US" sz="675" dirty="0"/>
          </a:p>
        </p:txBody>
      </p:sp>
      <p:sp>
        <p:nvSpPr>
          <p:cNvPr id="99" name="Text 86"/>
          <p:cNvSpPr/>
          <p:nvPr/>
        </p:nvSpPr>
        <p:spPr>
          <a:xfrm>
            <a:off x="628650" y="10729801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Carregar pipeline de sumarização</a:t>
            </a:r>
            <a:endParaRPr lang="en-US" sz="675" dirty="0"/>
          </a:p>
        </p:txBody>
      </p:sp>
      <p:sp>
        <p:nvSpPr>
          <p:cNvPr id="100" name="Text 87"/>
          <p:cNvSpPr/>
          <p:nvPr/>
        </p:nvSpPr>
        <p:spPr>
          <a:xfrm>
            <a:off x="628650" y="10967331"/>
            <a:ext cx="120319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summarizer = pipeline(</a:t>
            </a:r>
            <a:endParaRPr lang="en-US" sz="675" dirty="0"/>
          </a:p>
        </p:txBody>
      </p:sp>
      <p:sp>
        <p:nvSpPr>
          <p:cNvPr id="101" name="Text 88"/>
          <p:cNvSpPr/>
          <p:nvPr/>
        </p:nvSpPr>
        <p:spPr>
          <a:xfrm>
            <a:off x="628650" y="11081631"/>
            <a:ext cx="27721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endParaRPr lang="en-US" sz="675" dirty="0"/>
          </a:p>
        </p:txBody>
      </p:sp>
      <p:sp>
        <p:nvSpPr>
          <p:cNvPr id="102" name="Text 89"/>
          <p:cNvSpPr/>
          <p:nvPr/>
        </p:nvSpPr>
        <p:spPr>
          <a:xfrm>
            <a:off x="834423" y="11081631"/>
            <a:ext cx="84310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"summarization"</a:t>
            </a:r>
            <a:endParaRPr lang="en-US" sz="675" dirty="0"/>
          </a:p>
        </p:txBody>
      </p:sp>
      <p:sp>
        <p:nvSpPr>
          <p:cNvPr id="103" name="Text 90"/>
          <p:cNvSpPr/>
          <p:nvPr/>
        </p:nvSpPr>
        <p:spPr>
          <a:xfrm>
            <a:off x="1606088" y="11081631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675" dirty="0"/>
          </a:p>
        </p:txBody>
      </p:sp>
      <p:sp>
        <p:nvSpPr>
          <p:cNvPr id="104" name="Text 91"/>
          <p:cNvSpPr/>
          <p:nvPr/>
        </p:nvSpPr>
        <p:spPr>
          <a:xfrm>
            <a:off x="628650" y="11195931"/>
            <a:ext cx="58587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model=</a:t>
            </a:r>
            <a:endParaRPr lang="en-US" sz="675" dirty="0"/>
          </a:p>
        </p:txBody>
      </p:sp>
      <p:sp>
        <p:nvSpPr>
          <p:cNvPr id="105" name="Text 92"/>
          <p:cNvSpPr/>
          <p:nvPr/>
        </p:nvSpPr>
        <p:spPr>
          <a:xfrm>
            <a:off x="1143084" y="11195931"/>
            <a:ext cx="1357536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"facebook/bart-large-cnn"</a:t>
            </a:r>
            <a:endParaRPr lang="en-US" sz="675" dirty="0"/>
          </a:p>
        </p:txBody>
      </p:sp>
      <p:sp>
        <p:nvSpPr>
          <p:cNvPr id="106" name="Text 93"/>
          <p:cNvSpPr/>
          <p:nvPr/>
        </p:nvSpPr>
        <p:spPr>
          <a:xfrm>
            <a:off x="628650" y="11310231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75" dirty="0"/>
          </a:p>
        </p:txBody>
      </p:sp>
      <p:sp>
        <p:nvSpPr>
          <p:cNvPr id="107" name="Text 94"/>
          <p:cNvSpPr/>
          <p:nvPr/>
        </p:nvSpPr>
        <p:spPr>
          <a:xfrm>
            <a:off x="628650" y="11529901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Texto longo para resumir</a:t>
            </a:r>
            <a:endParaRPr lang="en-US" sz="675" dirty="0"/>
          </a:p>
        </p:txBody>
      </p:sp>
      <p:sp>
        <p:nvSpPr>
          <p:cNvPr id="108" name="Text 95"/>
          <p:cNvSpPr/>
          <p:nvPr/>
        </p:nvSpPr>
        <p:spPr>
          <a:xfrm>
            <a:off x="628650" y="11767431"/>
            <a:ext cx="58587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article =</a:t>
            </a:r>
            <a:endParaRPr lang="en-US" sz="675" dirty="0"/>
          </a:p>
        </p:txBody>
      </p:sp>
      <p:sp>
        <p:nvSpPr>
          <p:cNvPr id="109" name="Text 96"/>
          <p:cNvSpPr/>
          <p:nvPr/>
        </p:nvSpPr>
        <p:spPr>
          <a:xfrm>
            <a:off x="1143084" y="11767431"/>
            <a:ext cx="22578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"""</a:t>
            </a:r>
            <a:endParaRPr lang="en-US" sz="675" dirty="0"/>
          </a:p>
        </p:txBody>
      </p:sp>
      <p:sp>
        <p:nvSpPr>
          <p:cNvPr id="110" name="Text 97"/>
          <p:cNvSpPr/>
          <p:nvPr/>
        </p:nvSpPr>
        <p:spPr>
          <a:xfrm>
            <a:off x="628650" y="11881731"/>
            <a:ext cx="2437833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 inteligência artificial tem revolucionado...</a:t>
            </a:r>
            <a:endParaRPr lang="en-US" sz="675" dirty="0"/>
          </a:p>
        </p:txBody>
      </p:sp>
      <p:sp>
        <p:nvSpPr>
          <p:cNvPr id="111" name="Text 98"/>
          <p:cNvSpPr/>
          <p:nvPr/>
        </p:nvSpPr>
        <p:spPr>
          <a:xfrm>
            <a:off x="628650" y="11996031"/>
            <a:ext cx="1306078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(texto de 500+ palavras)</a:t>
            </a:r>
            <a:endParaRPr lang="en-US" sz="675" dirty="0"/>
          </a:p>
        </p:txBody>
      </p:sp>
      <p:sp>
        <p:nvSpPr>
          <p:cNvPr id="112" name="Text 99"/>
          <p:cNvSpPr/>
          <p:nvPr/>
        </p:nvSpPr>
        <p:spPr>
          <a:xfrm>
            <a:off x="628650" y="12110331"/>
            <a:ext cx="22578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"""</a:t>
            </a:r>
            <a:endParaRPr lang="en-US" sz="675" dirty="0"/>
          </a:p>
        </p:txBody>
      </p:sp>
      <p:sp>
        <p:nvSpPr>
          <p:cNvPr id="113" name="Text 100"/>
          <p:cNvSpPr/>
          <p:nvPr/>
        </p:nvSpPr>
        <p:spPr>
          <a:xfrm>
            <a:off x="628650" y="12330001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Gerar resumo</a:t>
            </a:r>
            <a:endParaRPr lang="en-US" sz="675" dirty="0"/>
          </a:p>
        </p:txBody>
      </p:sp>
      <p:sp>
        <p:nvSpPr>
          <p:cNvPr id="114" name="Text 101"/>
          <p:cNvSpPr/>
          <p:nvPr/>
        </p:nvSpPr>
        <p:spPr>
          <a:xfrm>
            <a:off x="628650" y="12567531"/>
            <a:ext cx="1563309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summary = summarizer(article,</a:t>
            </a:r>
            <a:endParaRPr lang="en-US" sz="675" dirty="0"/>
          </a:p>
        </p:txBody>
      </p:sp>
      <p:sp>
        <p:nvSpPr>
          <p:cNvPr id="115" name="Text 102"/>
          <p:cNvSpPr/>
          <p:nvPr/>
        </p:nvSpPr>
        <p:spPr>
          <a:xfrm>
            <a:off x="628650" y="12681831"/>
            <a:ext cx="1871969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max_length=130,</a:t>
            </a:r>
            <a:endParaRPr lang="en-US" sz="675" dirty="0"/>
          </a:p>
        </p:txBody>
      </p:sp>
      <p:sp>
        <p:nvSpPr>
          <p:cNvPr id="116" name="Text 103"/>
          <p:cNvSpPr/>
          <p:nvPr/>
        </p:nvSpPr>
        <p:spPr>
          <a:xfrm>
            <a:off x="628650" y="12796131"/>
            <a:ext cx="1820512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min_length=30)</a:t>
            </a:r>
            <a:endParaRPr lang="en-US" sz="675" dirty="0"/>
          </a:p>
        </p:txBody>
      </p:sp>
      <p:sp>
        <p:nvSpPr>
          <p:cNvPr id="117" name="Text 104"/>
          <p:cNvSpPr/>
          <p:nvPr/>
        </p:nvSpPr>
        <p:spPr>
          <a:xfrm>
            <a:off x="628650" y="13024731"/>
            <a:ext cx="945989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print(summary[0][</a:t>
            </a:r>
            <a:endParaRPr lang="en-US" sz="675" dirty="0"/>
          </a:p>
        </p:txBody>
      </p:sp>
      <p:sp>
        <p:nvSpPr>
          <p:cNvPr id="118" name="Text 105"/>
          <p:cNvSpPr/>
          <p:nvPr/>
        </p:nvSpPr>
        <p:spPr>
          <a:xfrm>
            <a:off x="1503201" y="13024731"/>
            <a:ext cx="79164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'summary_text'</a:t>
            </a:r>
            <a:endParaRPr lang="en-US" sz="675" dirty="0"/>
          </a:p>
        </p:txBody>
      </p:sp>
      <p:sp>
        <p:nvSpPr>
          <p:cNvPr id="119" name="Text 106"/>
          <p:cNvSpPr/>
          <p:nvPr/>
        </p:nvSpPr>
        <p:spPr>
          <a:xfrm>
            <a:off x="2223408" y="13024731"/>
            <a:ext cx="17432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])</a:t>
            </a:r>
            <a:endParaRPr lang="en-US" sz="675" dirty="0"/>
          </a:p>
        </p:txBody>
      </p:sp>
      <p:sp>
        <p:nvSpPr>
          <p:cNvPr id="120" name="Shape 107"/>
          <p:cNvSpPr/>
          <p:nvPr/>
        </p:nvSpPr>
        <p:spPr>
          <a:xfrm>
            <a:off x="4657725" y="9615376"/>
            <a:ext cx="4086225" cy="37433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21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0600" y="9793970"/>
            <a:ext cx="128588" cy="128588"/>
          </a:xfrm>
          <a:prstGeom prst="rect">
            <a:avLst/>
          </a:prstGeom>
        </p:spPr>
      </p:pic>
      <p:sp>
        <p:nvSpPr>
          <p:cNvPr id="122" name="Text 108"/>
          <p:cNvSpPr/>
          <p:nvPr/>
        </p:nvSpPr>
        <p:spPr>
          <a:xfrm>
            <a:off x="4986338" y="9758251"/>
            <a:ext cx="140561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Métricas de Avaliação</a:t>
            </a:r>
            <a:endParaRPr lang="en-US" sz="1013" dirty="0"/>
          </a:p>
        </p:txBody>
      </p:sp>
      <p:sp>
        <p:nvSpPr>
          <p:cNvPr id="123" name="Shape 109"/>
          <p:cNvSpPr/>
          <p:nvPr/>
        </p:nvSpPr>
        <p:spPr>
          <a:xfrm>
            <a:off x="4800600" y="10072576"/>
            <a:ext cx="3800475" cy="600075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124" name="Text 110"/>
          <p:cNvSpPr/>
          <p:nvPr/>
        </p:nvSpPr>
        <p:spPr>
          <a:xfrm>
            <a:off x="4886325" y="10158301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ROUGE (Recall-Oriented)</a:t>
            </a:r>
            <a:endParaRPr lang="en-US" sz="788" dirty="0"/>
          </a:p>
        </p:txBody>
      </p:sp>
      <p:sp>
        <p:nvSpPr>
          <p:cNvPr id="125" name="Text 111"/>
          <p:cNvSpPr/>
          <p:nvPr/>
        </p:nvSpPr>
        <p:spPr>
          <a:xfrm>
            <a:off x="4886325" y="10329751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Compara n-gramas entre resumo gerado e referência</a:t>
            </a:r>
            <a:endParaRPr lang="en-US" sz="675" dirty="0"/>
          </a:p>
        </p:txBody>
      </p:sp>
      <p:sp>
        <p:nvSpPr>
          <p:cNvPr id="126" name="Text 112"/>
          <p:cNvSpPr/>
          <p:nvPr/>
        </p:nvSpPr>
        <p:spPr>
          <a:xfrm>
            <a:off x="4886325" y="10472626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ROUGE-1, ROUGE-2, ROUGE-L</a:t>
            </a:r>
            <a:endParaRPr lang="en-US" sz="675" dirty="0"/>
          </a:p>
        </p:txBody>
      </p:sp>
      <p:sp>
        <p:nvSpPr>
          <p:cNvPr id="127" name="Shape 113"/>
          <p:cNvSpPr/>
          <p:nvPr/>
        </p:nvSpPr>
        <p:spPr>
          <a:xfrm>
            <a:off x="4800600" y="10758376"/>
            <a:ext cx="3800475" cy="600075"/>
          </a:xfrm>
          <a:prstGeom prst="rect">
            <a:avLst/>
          </a:prstGeom>
          <a:solidFill>
            <a:srgbClr val="ECFDF5"/>
          </a:solidFill>
          <a:ln/>
        </p:spPr>
      </p:sp>
      <p:sp>
        <p:nvSpPr>
          <p:cNvPr id="128" name="Text 114"/>
          <p:cNvSpPr/>
          <p:nvPr/>
        </p:nvSpPr>
        <p:spPr>
          <a:xfrm>
            <a:off x="4886325" y="10844101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BLEU</a:t>
            </a:r>
            <a:endParaRPr lang="en-US" sz="788" dirty="0"/>
          </a:p>
        </p:txBody>
      </p:sp>
      <p:sp>
        <p:nvSpPr>
          <p:cNvPr id="129" name="Text 115"/>
          <p:cNvSpPr/>
          <p:nvPr/>
        </p:nvSpPr>
        <p:spPr>
          <a:xfrm>
            <a:off x="4886325" y="11015551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Precisão de n-gramas (originalmente para tradução)</a:t>
            </a:r>
            <a:endParaRPr lang="en-US" sz="675" dirty="0"/>
          </a:p>
        </p:txBody>
      </p:sp>
      <p:sp>
        <p:nvSpPr>
          <p:cNvPr id="130" name="Text 116"/>
          <p:cNvSpPr/>
          <p:nvPr/>
        </p:nvSpPr>
        <p:spPr>
          <a:xfrm>
            <a:off x="4886325" y="11158426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Menos usado para sumarização</a:t>
            </a:r>
            <a:endParaRPr lang="en-US" sz="675" dirty="0"/>
          </a:p>
        </p:txBody>
      </p:sp>
      <p:sp>
        <p:nvSpPr>
          <p:cNvPr id="131" name="Shape 117"/>
          <p:cNvSpPr/>
          <p:nvPr/>
        </p:nvSpPr>
        <p:spPr>
          <a:xfrm>
            <a:off x="4800600" y="11444176"/>
            <a:ext cx="3800475" cy="600075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132" name="Text 118"/>
          <p:cNvSpPr/>
          <p:nvPr/>
        </p:nvSpPr>
        <p:spPr>
          <a:xfrm>
            <a:off x="4886325" y="11529901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BERTScore</a:t>
            </a:r>
            <a:endParaRPr lang="en-US" sz="788" dirty="0"/>
          </a:p>
        </p:txBody>
      </p:sp>
      <p:sp>
        <p:nvSpPr>
          <p:cNvPr id="133" name="Text 119"/>
          <p:cNvSpPr/>
          <p:nvPr/>
        </p:nvSpPr>
        <p:spPr>
          <a:xfrm>
            <a:off x="4886325" y="11701351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Similaridade semântica usando embeddings BERT</a:t>
            </a:r>
            <a:endParaRPr lang="en-US" sz="675" dirty="0"/>
          </a:p>
        </p:txBody>
      </p:sp>
      <p:sp>
        <p:nvSpPr>
          <p:cNvPr id="134" name="Text 120"/>
          <p:cNvSpPr/>
          <p:nvPr/>
        </p:nvSpPr>
        <p:spPr>
          <a:xfrm>
            <a:off x="4886325" y="11844226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Captura significado além de palavras exatas</a:t>
            </a:r>
            <a:endParaRPr lang="en-US" sz="675" dirty="0"/>
          </a:p>
        </p:txBody>
      </p:sp>
      <p:sp>
        <p:nvSpPr>
          <p:cNvPr id="135" name="Text 121"/>
          <p:cNvSpPr/>
          <p:nvPr/>
        </p:nvSpPr>
        <p:spPr>
          <a:xfrm>
            <a:off x="4886325" y="12215701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Avaliação Humana</a:t>
            </a:r>
            <a:endParaRPr lang="en-US" sz="788" dirty="0"/>
          </a:p>
        </p:txBody>
      </p:sp>
      <p:sp>
        <p:nvSpPr>
          <p:cNvPr id="136" name="Text 122"/>
          <p:cNvSpPr/>
          <p:nvPr/>
        </p:nvSpPr>
        <p:spPr>
          <a:xfrm>
            <a:off x="4886325" y="12387151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Fluência, adequação, coerência</a:t>
            </a:r>
            <a:endParaRPr lang="en-US" sz="675" dirty="0"/>
          </a:p>
        </p:txBody>
      </p:sp>
      <p:sp>
        <p:nvSpPr>
          <p:cNvPr id="137" name="Text 123"/>
          <p:cNvSpPr/>
          <p:nvPr/>
        </p:nvSpPr>
        <p:spPr>
          <a:xfrm>
            <a:off x="4886325" y="12530026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Padrão ouro, mas cara e demorada</a:t>
            </a:r>
            <a:endParaRPr lang="en-US" sz="675" dirty="0"/>
          </a:p>
        </p:txBody>
      </p:sp>
      <p:sp>
        <p:nvSpPr>
          <p:cNvPr id="138" name="Shape 124"/>
          <p:cNvSpPr/>
          <p:nvPr/>
        </p:nvSpPr>
        <p:spPr>
          <a:xfrm>
            <a:off x="400050" y="13530151"/>
            <a:ext cx="8343900" cy="16002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39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63001" y="13701601"/>
            <a:ext cx="142875" cy="142875"/>
          </a:xfrm>
          <a:prstGeom prst="rect">
            <a:avLst/>
          </a:prstGeom>
        </p:spPr>
      </p:pic>
      <p:sp>
        <p:nvSpPr>
          <p:cNvPr id="140" name="Text 125"/>
          <p:cNvSpPr/>
          <p:nvPr/>
        </p:nvSpPr>
        <p:spPr>
          <a:xfrm>
            <a:off x="3763026" y="13673026"/>
            <a:ext cx="188941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Aplicações no Mundo Real</a:t>
            </a:r>
            <a:endParaRPr lang="en-US" sz="1125" dirty="0"/>
          </a:p>
        </p:txBody>
      </p:sp>
      <p:sp>
        <p:nvSpPr>
          <p:cNvPr id="141" name="Shape 126"/>
          <p:cNvSpPr/>
          <p:nvPr/>
        </p:nvSpPr>
        <p:spPr>
          <a:xfrm>
            <a:off x="542925" y="13987351"/>
            <a:ext cx="2609841" cy="4572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142" name="Text 127"/>
          <p:cNvSpPr/>
          <p:nvPr/>
        </p:nvSpPr>
        <p:spPr>
          <a:xfrm>
            <a:off x="628650" y="14073076"/>
            <a:ext cx="25098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News</a:t>
            </a:r>
            <a:endParaRPr lang="en-US" sz="788" dirty="0"/>
          </a:p>
        </p:txBody>
      </p:sp>
      <p:sp>
        <p:nvSpPr>
          <p:cNvPr id="143" name="Text 128"/>
          <p:cNvSpPr/>
          <p:nvPr/>
        </p:nvSpPr>
        <p:spPr>
          <a:xfrm>
            <a:off x="628650" y="14244526"/>
            <a:ext cx="250982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Resumos automáticos de artigos longos</a:t>
            </a:r>
            <a:endParaRPr lang="en-US" sz="675" dirty="0"/>
          </a:p>
        </p:txBody>
      </p:sp>
      <p:sp>
        <p:nvSpPr>
          <p:cNvPr id="144" name="Shape 129"/>
          <p:cNvSpPr/>
          <p:nvPr/>
        </p:nvSpPr>
        <p:spPr>
          <a:xfrm>
            <a:off x="542925" y="14530276"/>
            <a:ext cx="2609841" cy="457200"/>
          </a:xfrm>
          <a:prstGeom prst="rect">
            <a:avLst/>
          </a:prstGeom>
          <a:solidFill>
            <a:srgbClr val="ECFDF5"/>
          </a:solidFill>
          <a:ln/>
        </p:spPr>
      </p:sp>
      <p:sp>
        <p:nvSpPr>
          <p:cNvPr id="145" name="Text 130"/>
          <p:cNvSpPr/>
          <p:nvPr/>
        </p:nvSpPr>
        <p:spPr>
          <a:xfrm>
            <a:off x="628650" y="14616001"/>
            <a:ext cx="25098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Microsoft Office</a:t>
            </a:r>
            <a:endParaRPr lang="en-US" sz="788" dirty="0"/>
          </a:p>
        </p:txBody>
      </p:sp>
      <p:sp>
        <p:nvSpPr>
          <p:cNvPr id="146" name="Text 131"/>
          <p:cNvSpPr/>
          <p:nvPr/>
        </p:nvSpPr>
        <p:spPr>
          <a:xfrm>
            <a:off x="628650" y="14787451"/>
            <a:ext cx="250982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Resumo de documentos no Word e PowerPoint</a:t>
            </a:r>
            <a:endParaRPr lang="en-US" sz="675" dirty="0"/>
          </a:p>
        </p:txBody>
      </p:sp>
      <p:sp>
        <p:nvSpPr>
          <p:cNvPr id="147" name="Shape 132"/>
          <p:cNvSpPr/>
          <p:nvPr/>
        </p:nvSpPr>
        <p:spPr>
          <a:xfrm>
            <a:off x="3267066" y="13987351"/>
            <a:ext cx="2609841" cy="457200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148" name="Text 133"/>
          <p:cNvSpPr/>
          <p:nvPr/>
        </p:nvSpPr>
        <p:spPr>
          <a:xfrm>
            <a:off x="3352791" y="14073076"/>
            <a:ext cx="25098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Pesquisa Acadêmica</a:t>
            </a:r>
            <a:endParaRPr lang="en-US" sz="788" dirty="0"/>
          </a:p>
        </p:txBody>
      </p:sp>
      <p:sp>
        <p:nvSpPr>
          <p:cNvPr id="149" name="Text 134"/>
          <p:cNvSpPr/>
          <p:nvPr/>
        </p:nvSpPr>
        <p:spPr>
          <a:xfrm>
            <a:off x="3352791" y="14244526"/>
            <a:ext cx="250982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Abstracts automáticos de papers científicos</a:t>
            </a:r>
            <a:endParaRPr lang="en-US" sz="675" dirty="0"/>
          </a:p>
        </p:txBody>
      </p:sp>
      <p:sp>
        <p:nvSpPr>
          <p:cNvPr id="150" name="Text 135"/>
          <p:cNvSpPr/>
          <p:nvPr/>
        </p:nvSpPr>
        <p:spPr>
          <a:xfrm>
            <a:off x="3352791" y="14616001"/>
            <a:ext cx="25098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Jornalismo</a:t>
            </a:r>
            <a:endParaRPr lang="en-US" sz="788" dirty="0"/>
          </a:p>
        </p:txBody>
      </p:sp>
      <p:sp>
        <p:nvSpPr>
          <p:cNvPr id="151" name="Text 136"/>
          <p:cNvSpPr/>
          <p:nvPr/>
        </p:nvSpPr>
        <p:spPr>
          <a:xfrm>
            <a:off x="3352791" y="14787451"/>
            <a:ext cx="250982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Leads automáticos e resumos executivos</a:t>
            </a:r>
            <a:endParaRPr lang="en-US" sz="675" dirty="0"/>
          </a:p>
        </p:txBody>
      </p:sp>
      <p:sp>
        <p:nvSpPr>
          <p:cNvPr id="152" name="Shape 137"/>
          <p:cNvSpPr/>
          <p:nvPr/>
        </p:nvSpPr>
        <p:spPr>
          <a:xfrm>
            <a:off x="5991206" y="13987351"/>
            <a:ext cx="2609869" cy="457200"/>
          </a:xfrm>
          <a:prstGeom prst="rect">
            <a:avLst/>
          </a:prstGeom>
          <a:solidFill>
            <a:srgbClr val="FEF2F2"/>
          </a:solidFill>
          <a:ln/>
        </p:spPr>
      </p:sp>
      <p:sp>
        <p:nvSpPr>
          <p:cNvPr id="153" name="Text 138"/>
          <p:cNvSpPr/>
          <p:nvPr/>
        </p:nvSpPr>
        <p:spPr>
          <a:xfrm>
            <a:off x="6076931" y="14073076"/>
            <a:ext cx="250985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991B1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E-commerce</a:t>
            </a:r>
            <a:endParaRPr lang="en-US" sz="788" dirty="0"/>
          </a:p>
        </p:txBody>
      </p:sp>
      <p:sp>
        <p:nvSpPr>
          <p:cNvPr id="154" name="Text 139"/>
          <p:cNvSpPr/>
          <p:nvPr/>
        </p:nvSpPr>
        <p:spPr>
          <a:xfrm>
            <a:off x="6076931" y="14244526"/>
            <a:ext cx="250985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B91C1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Resumos de reviews de produtos</a:t>
            </a:r>
            <a:endParaRPr lang="en-US" sz="675" dirty="0"/>
          </a:p>
        </p:txBody>
      </p:sp>
      <p:sp>
        <p:nvSpPr>
          <p:cNvPr id="155" name="Shape 140"/>
          <p:cNvSpPr/>
          <p:nvPr/>
        </p:nvSpPr>
        <p:spPr>
          <a:xfrm>
            <a:off x="5991206" y="14530276"/>
            <a:ext cx="2609869" cy="457200"/>
          </a:xfrm>
          <a:prstGeom prst="rect">
            <a:avLst/>
          </a:prstGeom>
          <a:solidFill>
            <a:srgbClr val="FFFBEB"/>
          </a:solidFill>
          <a:ln/>
        </p:spPr>
      </p:sp>
      <p:sp>
        <p:nvSpPr>
          <p:cNvPr id="156" name="Text 141"/>
          <p:cNvSpPr/>
          <p:nvPr/>
        </p:nvSpPr>
        <p:spPr>
          <a:xfrm>
            <a:off x="6076931" y="14616001"/>
            <a:ext cx="250985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9240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Medicina</a:t>
            </a:r>
            <a:endParaRPr lang="en-US" sz="788" dirty="0"/>
          </a:p>
        </p:txBody>
      </p:sp>
      <p:sp>
        <p:nvSpPr>
          <p:cNvPr id="157" name="Text 142"/>
          <p:cNvSpPr/>
          <p:nvPr/>
        </p:nvSpPr>
        <p:spPr>
          <a:xfrm>
            <a:off x="6076931" y="14787451"/>
            <a:ext cx="250985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B4530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Resumos de prontuários e literatura médica</a:t>
            </a:r>
            <a:endParaRPr lang="en-US" sz="675" dirty="0"/>
          </a:p>
        </p:txBody>
      </p:sp>
      <p:pic>
        <p:nvPicPr>
          <p:cNvPr id="158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1494" y="15530401"/>
            <a:ext cx="96441" cy="128588"/>
          </a:xfrm>
          <a:prstGeom prst="rect">
            <a:avLst/>
          </a:prstGeom>
        </p:spPr>
      </p:pic>
      <p:sp>
        <p:nvSpPr>
          <p:cNvPr id="159" name="Text 143"/>
          <p:cNvSpPr/>
          <p:nvPr/>
        </p:nvSpPr>
        <p:spPr>
          <a:xfrm>
            <a:off x="737090" y="15444676"/>
            <a:ext cx="122710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Insight Fundamental:</a:t>
            </a:r>
            <a:endParaRPr lang="en-US" sz="900" dirty="0"/>
          </a:p>
        </p:txBody>
      </p:sp>
      <p:sp>
        <p:nvSpPr>
          <p:cNvPr id="160" name="Text 144"/>
          <p:cNvSpPr/>
          <p:nvPr/>
        </p:nvSpPr>
        <p:spPr>
          <a:xfrm>
            <a:off x="1892759" y="15444676"/>
            <a:ext cx="6767754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Resumo automático não é apenas sobre reduzir texto - 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é sobre compreender, priorizar e comunicar informação de forma eficiente e inteligente.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602700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71450" y="171450"/>
            <a:ext cx="8801100" cy="15684103"/>
          </a:xfrm>
          <a:prstGeom prst="rect">
            <a:avLst/>
          </a:prstGeom>
          <a:solidFill>
            <a:srgbClr val="FFFFFF">
              <a:alpha val="95000"/>
            </a:srgbClr>
          </a:solidFill>
          <a:ln w="99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2749897" y="400050"/>
            <a:ext cx="457200" cy="457200"/>
          </a:xfrm>
          <a:prstGeom prst="ellipse">
            <a:avLst/>
          </a:prstGeom>
          <a:solidFill>
            <a:srgbClr val="D97706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488" y="542925"/>
            <a:ext cx="150019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321397" y="500063"/>
            <a:ext cx="314414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Ferramentas Python para PLN</a:t>
            </a:r>
            <a:endParaRPr lang="en-US" sz="1688" dirty="0"/>
          </a:p>
        </p:txBody>
      </p:sp>
      <p:sp>
        <p:nvSpPr>
          <p:cNvPr id="7" name="Text 3"/>
          <p:cNvSpPr/>
          <p:nvPr/>
        </p:nvSpPr>
        <p:spPr>
          <a:xfrm>
            <a:off x="400050" y="971550"/>
            <a:ext cx="84153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NLTK, spaCy e scikit-learn</a:t>
            </a:r>
            <a:endParaRPr lang="en-US" sz="1013" dirty="0"/>
          </a:p>
        </p:txBody>
      </p:sp>
      <p:sp>
        <p:nvSpPr>
          <p:cNvPr id="8" name="Shape 4"/>
          <p:cNvSpPr/>
          <p:nvPr/>
        </p:nvSpPr>
        <p:spPr>
          <a:xfrm>
            <a:off x="400050" y="1428750"/>
            <a:ext cx="2666991" cy="30289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1585913"/>
            <a:ext cx="150019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8669" y="1571625"/>
            <a:ext cx="44174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NLTK</a:t>
            </a:r>
            <a:endParaRPr lang="en-US" sz="1125" dirty="0"/>
          </a:p>
        </p:txBody>
      </p:sp>
      <p:sp>
        <p:nvSpPr>
          <p:cNvPr id="11" name="Shape 6"/>
          <p:cNvSpPr/>
          <p:nvPr/>
        </p:nvSpPr>
        <p:spPr>
          <a:xfrm>
            <a:off x="542925" y="1885950"/>
            <a:ext cx="2381241" cy="6858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12" name="Text 7"/>
          <p:cNvSpPr/>
          <p:nvPr/>
        </p:nvSpPr>
        <p:spPr>
          <a:xfrm>
            <a:off x="628650" y="1971675"/>
            <a:ext cx="228122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Natural Language Toolkit</a:t>
            </a:r>
            <a:endParaRPr lang="en-US" sz="900" dirty="0"/>
          </a:p>
        </p:txBody>
      </p:sp>
      <p:sp>
        <p:nvSpPr>
          <p:cNvPr id="13" name="Text 8"/>
          <p:cNvSpPr/>
          <p:nvPr/>
        </p:nvSpPr>
        <p:spPr>
          <a:xfrm>
            <a:off x="628650" y="2200275"/>
            <a:ext cx="228122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Biblioteca educacional e de pesquisa com ampla coleção de algoritmos e corpora</a:t>
            </a:r>
            <a:endParaRPr lang="en-US" sz="788" dirty="0"/>
          </a:p>
        </p:txBody>
      </p:sp>
      <p:sp>
        <p:nvSpPr>
          <p:cNvPr id="14" name="Shape 9"/>
          <p:cNvSpPr/>
          <p:nvPr/>
        </p:nvSpPr>
        <p:spPr>
          <a:xfrm>
            <a:off x="542925" y="2657475"/>
            <a:ext cx="2381241" cy="1228725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15" name="Text 10"/>
          <p:cNvSpPr/>
          <p:nvPr/>
        </p:nvSpPr>
        <p:spPr>
          <a:xfrm>
            <a:off x="628650" y="2743200"/>
            <a:ext cx="228122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Características:</a:t>
            </a:r>
            <a:endParaRPr lang="en-US" sz="900" dirty="0"/>
          </a:p>
        </p:txBody>
      </p:sp>
      <p:sp>
        <p:nvSpPr>
          <p:cNvPr id="16" name="Text 11"/>
          <p:cNvSpPr/>
          <p:nvPr/>
        </p:nvSpPr>
        <p:spPr>
          <a:xfrm>
            <a:off x="628650" y="2971800"/>
            <a:ext cx="22812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Mais de 50 corpora e recursos lexicais</a:t>
            </a:r>
            <a:endParaRPr lang="en-US" sz="788" dirty="0"/>
          </a:p>
        </p:txBody>
      </p:sp>
      <p:sp>
        <p:nvSpPr>
          <p:cNvPr id="17" name="Text 12"/>
          <p:cNvSpPr/>
          <p:nvPr/>
        </p:nvSpPr>
        <p:spPr>
          <a:xfrm>
            <a:off x="628650" y="3143250"/>
            <a:ext cx="22812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Algoritmos clássicos de PLN</a:t>
            </a:r>
            <a:endParaRPr lang="en-US" sz="788" dirty="0"/>
          </a:p>
        </p:txBody>
      </p:sp>
      <p:sp>
        <p:nvSpPr>
          <p:cNvPr id="18" name="Text 13"/>
          <p:cNvSpPr/>
          <p:nvPr/>
        </p:nvSpPr>
        <p:spPr>
          <a:xfrm>
            <a:off x="628650" y="3314700"/>
            <a:ext cx="22812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Excelente para aprendizado</a:t>
            </a:r>
            <a:endParaRPr lang="en-US" sz="788" dirty="0"/>
          </a:p>
        </p:txBody>
      </p:sp>
      <p:sp>
        <p:nvSpPr>
          <p:cNvPr id="19" name="Text 14"/>
          <p:cNvSpPr/>
          <p:nvPr/>
        </p:nvSpPr>
        <p:spPr>
          <a:xfrm>
            <a:off x="628650" y="3486150"/>
            <a:ext cx="22812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Documentação extensa</a:t>
            </a:r>
            <a:endParaRPr lang="en-US" sz="788" dirty="0"/>
          </a:p>
        </p:txBody>
      </p:sp>
      <p:sp>
        <p:nvSpPr>
          <p:cNvPr id="20" name="Text 15"/>
          <p:cNvSpPr/>
          <p:nvPr/>
        </p:nvSpPr>
        <p:spPr>
          <a:xfrm>
            <a:off x="628650" y="3657600"/>
            <a:ext cx="22812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Interface simples e intuitiva</a:t>
            </a:r>
            <a:endParaRPr lang="en-US" sz="788" dirty="0"/>
          </a:p>
        </p:txBody>
      </p:sp>
      <p:sp>
        <p:nvSpPr>
          <p:cNvPr id="21" name="Text 16"/>
          <p:cNvSpPr/>
          <p:nvPr/>
        </p:nvSpPr>
        <p:spPr>
          <a:xfrm>
            <a:off x="542925" y="3971925"/>
            <a:ext cx="24526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Ideal para iniciantes</a:t>
            </a:r>
            <a:endParaRPr lang="en-US" sz="675" dirty="0"/>
          </a:p>
        </p:txBody>
      </p:sp>
      <p:sp>
        <p:nvSpPr>
          <p:cNvPr id="22" name="Text 17"/>
          <p:cNvSpPr/>
          <p:nvPr/>
        </p:nvSpPr>
        <p:spPr>
          <a:xfrm>
            <a:off x="542925" y="4086225"/>
            <a:ext cx="24526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Muitos recursos incluídos</a:t>
            </a:r>
            <a:endParaRPr lang="en-US" sz="675" dirty="0"/>
          </a:p>
        </p:txBody>
      </p:sp>
      <p:sp>
        <p:nvSpPr>
          <p:cNvPr id="23" name="Text 18"/>
          <p:cNvSpPr/>
          <p:nvPr/>
        </p:nvSpPr>
        <p:spPr>
          <a:xfrm>
            <a:off x="542925" y="4200525"/>
            <a:ext cx="24526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✗ Performance limitada</a:t>
            </a:r>
            <a:endParaRPr lang="en-US" sz="675" dirty="0"/>
          </a:p>
        </p:txBody>
      </p:sp>
      <p:sp>
        <p:nvSpPr>
          <p:cNvPr id="24" name="Shape 19"/>
          <p:cNvSpPr/>
          <p:nvPr/>
        </p:nvSpPr>
        <p:spPr>
          <a:xfrm>
            <a:off x="3238491" y="1428750"/>
            <a:ext cx="2666991" cy="30289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366" y="1585913"/>
            <a:ext cx="171450" cy="171450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3638541" y="1571625"/>
            <a:ext cx="500286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spaCy</a:t>
            </a:r>
            <a:endParaRPr lang="en-US" sz="1125" dirty="0"/>
          </a:p>
        </p:txBody>
      </p:sp>
      <p:sp>
        <p:nvSpPr>
          <p:cNvPr id="27" name="Shape 21"/>
          <p:cNvSpPr/>
          <p:nvPr/>
        </p:nvSpPr>
        <p:spPr>
          <a:xfrm>
            <a:off x="3381366" y="1885950"/>
            <a:ext cx="2381241" cy="685800"/>
          </a:xfrm>
          <a:prstGeom prst="rect">
            <a:avLst/>
          </a:prstGeom>
          <a:solidFill>
            <a:srgbClr val="ECFDF5"/>
          </a:solidFill>
          <a:ln/>
        </p:spPr>
      </p:sp>
      <p:sp>
        <p:nvSpPr>
          <p:cNvPr id="28" name="Text 22"/>
          <p:cNvSpPr/>
          <p:nvPr/>
        </p:nvSpPr>
        <p:spPr>
          <a:xfrm>
            <a:off x="3467091" y="1971675"/>
            <a:ext cx="228122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Industrial-Strength NLP</a:t>
            </a:r>
            <a:endParaRPr lang="en-US" sz="900" dirty="0"/>
          </a:p>
        </p:txBody>
      </p:sp>
      <p:sp>
        <p:nvSpPr>
          <p:cNvPr id="29" name="Text 23"/>
          <p:cNvSpPr/>
          <p:nvPr/>
        </p:nvSpPr>
        <p:spPr>
          <a:xfrm>
            <a:off x="3467091" y="2200275"/>
            <a:ext cx="228122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Biblioteca moderna focada em performance e produção, com modelos pré-treinados</a:t>
            </a:r>
            <a:endParaRPr lang="en-US" sz="788" dirty="0"/>
          </a:p>
        </p:txBody>
      </p:sp>
      <p:sp>
        <p:nvSpPr>
          <p:cNvPr id="30" name="Shape 24"/>
          <p:cNvSpPr/>
          <p:nvPr/>
        </p:nvSpPr>
        <p:spPr>
          <a:xfrm>
            <a:off x="3381366" y="2657475"/>
            <a:ext cx="2381241" cy="1228725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31" name="Text 25"/>
          <p:cNvSpPr/>
          <p:nvPr/>
        </p:nvSpPr>
        <p:spPr>
          <a:xfrm>
            <a:off x="3467091" y="2743200"/>
            <a:ext cx="228122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Características:</a:t>
            </a:r>
            <a:endParaRPr lang="en-US" sz="900" dirty="0"/>
          </a:p>
        </p:txBody>
      </p:sp>
      <p:sp>
        <p:nvSpPr>
          <p:cNvPr id="32" name="Text 26"/>
          <p:cNvSpPr/>
          <p:nvPr/>
        </p:nvSpPr>
        <p:spPr>
          <a:xfrm>
            <a:off x="3467091" y="2971800"/>
            <a:ext cx="22812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Extremamente rápida (Cython)</a:t>
            </a:r>
            <a:endParaRPr lang="en-US" sz="788" dirty="0"/>
          </a:p>
        </p:txBody>
      </p:sp>
      <p:sp>
        <p:nvSpPr>
          <p:cNvPr id="33" name="Text 27"/>
          <p:cNvSpPr/>
          <p:nvPr/>
        </p:nvSpPr>
        <p:spPr>
          <a:xfrm>
            <a:off x="3467091" y="3143250"/>
            <a:ext cx="22812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Modelos pré-treinados</a:t>
            </a:r>
            <a:endParaRPr lang="en-US" sz="788" dirty="0"/>
          </a:p>
        </p:txBody>
      </p:sp>
      <p:sp>
        <p:nvSpPr>
          <p:cNvPr id="34" name="Text 28"/>
          <p:cNvSpPr/>
          <p:nvPr/>
        </p:nvSpPr>
        <p:spPr>
          <a:xfrm>
            <a:off x="3467091" y="3314700"/>
            <a:ext cx="22812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Pipeline integrado</a:t>
            </a:r>
            <a:endParaRPr lang="en-US" sz="788" dirty="0"/>
          </a:p>
        </p:txBody>
      </p:sp>
      <p:sp>
        <p:nvSpPr>
          <p:cNvPr id="35" name="Text 29"/>
          <p:cNvSpPr/>
          <p:nvPr/>
        </p:nvSpPr>
        <p:spPr>
          <a:xfrm>
            <a:off x="3467091" y="3486150"/>
            <a:ext cx="22812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Suporte a múltiplos idiomas</a:t>
            </a:r>
            <a:endParaRPr lang="en-US" sz="788" dirty="0"/>
          </a:p>
        </p:txBody>
      </p:sp>
      <p:sp>
        <p:nvSpPr>
          <p:cNvPr id="36" name="Text 30"/>
          <p:cNvSpPr/>
          <p:nvPr/>
        </p:nvSpPr>
        <p:spPr>
          <a:xfrm>
            <a:off x="3467091" y="3657600"/>
            <a:ext cx="228122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Integração com deep learning</a:t>
            </a:r>
            <a:endParaRPr lang="en-US" sz="788" dirty="0"/>
          </a:p>
        </p:txBody>
      </p:sp>
      <p:sp>
        <p:nvSpPr>
          <p:cNvPr id="37" name="Text 31"/>
          <p:cNvSpPr/>
          <p:nvPr/>
        </p:nvSpPr>
        <p:spPr>
          <a:xfrm>
            <a:off x="3381366" y="3971925"/>
            <a:ext cx="24526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Produção-ready</a:t>
            </a:r>
            <a:endParaRPr lang="en-US" sz="675" dirty="0"/>
          </a:p>
        </p:txBody>
      </p:sp>
      <p:sp>
        <p:nvSpPr>
          <p:cNvPr id="38" name="Text 32"/>
          <p:cNvSpPr/>
          <p:nvPr/>
        </p:nvSpPr>
        <p:spPr>
          <a:xfrm>
            <a:off x="3381366" y="4086225"/>
            <a:ext cx="24526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Alta performance</a:t>
            </a:r>
            <a:endParaRPr lang="en-US" sz="675" dirty="0"/>
          </a:p>
        </p:txBody>
      </p:sp>
      <p:sp>
        <p:nvSpPr>
          <p:cNvPr id="39" name="Text 33"/>
          <p:cNvSpPr/>
          <p:nvPr/>
        </p:nvSpPr>
        <p:spPr>
          <a:xfrm>
            <a:off x="3381366" y="4200525"/>
            <a:ext cx="24526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✗ Menos flexível</a:t>
            </a:r>
            <a:endParaRPr lang="en-US" sz="675" dirty="0"/>
          </a:p>
        </p:txBody>
      </p:sp>
      <p:sp>
        <p:nvSpPr>
          <p:cNvPr id="40" name="Shape 34"/>
          <p:cNvSpPr/>
          <p:nvPr/>
        </p:nvSpPr>
        <p:spPr>
          <a:xfrm>
            <a:off x="6076931" y="1428750"/>
            <a:ext cx="2667019" cy="30289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806" y="1585913"/>
            <a:ext cx="171450" cy="171450"/>
          </a:xfrm>
          <a:prstGeom prst="rect">
            <a:avLst/>
          </a:prstGeom>
        </p:spPr>
      </p:pic>
      <p:sp>
        <p:nvSpPr>
          <p:cNvPr id="42" name="Text 35"/>
          <p:cNvSpPr/>
          <p:nvPr/>
        </p:nvSpPr>
        <p:spPr>
          <a:xfrm>
            <a:off x="6476981" y="1571625"/>
            <a:ext cx="82585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scikit-learn</a:t>
            </a:r>
            <a:endParaRPr lang="en-US" sz="1125" dirty="0"/>
          </a:p>
        </p:txBody>
      </p:sp>
      <p:sp>
        <p:nvSpPr>
          <p:cNvPr id="43" name="Shape 36"/>
          <p:cNvSpPr/>
          <p:nvPr/>
        </p:nvSpPr>
        <p:spPr>
          <a:xfrm>
            <a:off x="6219806" y="1885950"/>
            <a:ext cx="2381269" cy="685800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44" name="Text 37"/>
          <p:cNvSpPr/>
          <p:nvPr/>
        </p:nvSpPr>
        <p:spPr>
          <a:xfrm>
            <a:off x="6305531" y="1971675"/>
            <a:ext cx="228125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Library</a:t>
            </a:r>
            <a:endParaRPr lang="en-US" sz="900" dirty="0"/>
          </a:p>
        </p:txBody>
      </p:sp>
      <p:sp>
        <p:nvSpPr>
          <p:cNvPr id="45" name="Text 38"/>
          <p:cNvSpPr/>
          <p:nvPr/>
        </p:nvSpPr>
        <p:spPr>
          <a:xfrm>
            <a:off x="6305531" y="2200275"/>
            <a:ext cx="2281256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Biblioteca completa de algoritmos de ML, incluindo ferramentas para texto</a:t>
            </a:r>
            <a:endParaRPr lang="en-US" sz="788" dirty="0"/>
          </a:p>
        </p:txBody>
      </p:sp>
      <p:sp>
        <p:nvSpPr>
          <p:cNvPr id="46" name="Shape 39"/>
          <p:cNvSpPr/>
          <p:nvPr/>
        </p:nvSpPr>
        <p:spPr>
          <a:xfrm>
            <a:off x="6219806" y="2657475"/>
            <a:ext cx="2381269" cy="1228725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47" name="Text 40"/>
          <p:cNvSpPr/>
          <p:nvPr/>
        </p:nvSpPr>
        <p:spPr>
          <a:xfrm>
            <a:off x="6305531" y="2743200"/>
            <a:ext cx="228125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Características:</a:t>
            </a:r>
            <a:endParaRPr lang="en-US" sz="900" dirty="0"/>
          </a:p>
        </p:txBody>
      </p:sp>
      <p:sp>
        <p:nvSpPr>
          <p:cNvPr id="48" name="Text 41"/>
          <p:cNvSpPr/>
          <p:nvPr/>
        </p:nvSpPr>
        <p:spPr>
          <a:xfrm>
            <a:off x="6305531" y="2971800"/>
            <a:ext cx="228125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Algoritmos de classificação/clustering</a:t>
            </a:r>
            <a:endParaRPr lang="en-US" sz="788" dirty="0"/>
          </a:p>
        </p:txBody>
      </p:sp>
      <p:sp>
        <p:nvSpPr>
          <p:cNvPr id="49" name="Text 42"/>
          <p:cNvSpPr/>
          <p:nvPr/>
        </p:nvSpPr>
        <p:spPr>
          <a:xfrm>
            <a:off x="6305531" y="3143250"/>
            <a:ext cx="228125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Vectorizers (TF-IDF, Count)</a:t>
            </a:r>
            <a:endParaRPr lang="en-US" sz="788" dirty="0"/>
          </a:p>
        </p:txBody>
      </p:sp>
      <p:sp>
        <p:nvSpPr>
          <p:cNvPr id="50" name="Text 43"/>
          <p:cNvSpPr/>
          <p:nvPr/>
        </p:nvSpPr>
        <p:spPr>
          <a:xfrm>
            <a:off x="6305531" y="3314700"/>
            <a:ext cx="228125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Pipelines de ML</a:t>
            </a:r>
            <a:endParaRPr lang="en-US" sz="788" dirty="0"/>
          </a:p>
        </p:txBody>
      </p:sp>
      <p:sp>
        <p:nvSpPr>
          <p:cNvPr id="51" name="Text 44"/>
          <p:cNvSpPr/>
          <p:nvPr/>
        </p:nvSpPr>
        <p:spPr>
          <a:xfrm>
            <a:off x="6305531" y="3486150"/>
            <a:ext cx="228125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Métricas de avaliação</a:t>
            </a:r>
            <a:endParaRPr lang="en-US" sz="788" dirty="0"/>
          </a:p>
        </p:txBody>
      </p:sp>
      <p:sp>
        <p:nvSpPr>
          <p:cNvPr id="52" name="Text 45"/>
          <p:cNvSpPr/>
          <p:nvPr/>
        </p:nvSpPr>
        <p:spPr>
          <a:xfrm>
            <a:off x="6305531" y="3657600"/>
            <a:ext cx="228125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Cross-validation</a:t>
            </a:r>
            <a:endParaRPr lang="en-US" sz="788" dirty="0"/>
          </a:p>
        </p:txBody>
      </p:sp>
      <p:sp>
        <p:nvSpPr>
          <p:cNvPr id="53" name="Text 46"/>
          <p:cNvSpPr/>
          <p:nvPr/>
        </p:nvSpPr>
        <p:spPr>
          <a:xfrm>
            <a:off x="6219806" y="3971925"/>
            <a:ext cx="245270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Algoritmos robustos</a:t>
            </a:r>
            <a:endParaRPr lang="en-US" sz="675" dirty="0"/>
          </a:p>
        </p:txBody>
      </p:sp>
      <p:sp>
        <p:nvSpPr>
          <p:cNvPr id="54" name="Text 47"/>
          <p:cNvSpPr/>
          <p:nvPr/>
        </p:nvSpPr>
        <p:spPr>
          <a:xfrm>
            <a:off x="6219806" y="4086225"/>
            <a:ext cx="245270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✓ API consistente</a:t>
            </a:r>
            <a:endParaRPr lang="en-US" sz="675" dirty="0"/>
          </a:p>
        </p:txBody>
      </p:sp>
      <p:sp>
        <p:nvSpPr>
          <p:cNvPr id="55" name="Text 48"/>
          <p:cNvSpPr/>
          <p:nvPr/>
        </p:nvSpPr>
        <p:spPr>
          <a:xfrm>
            <a:off x="6219806" y="4200525"/>
            <a:ext cx="245270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✗ Não é específico para PLN</a:t>
            </a:r>
            <a:endParaRPr lang="en-US" sz="675" dirty="0"/>
          </a:p>
        </p:txBody>
      </p:sp>
      <p:sp>
        <p:nvSpPr>
          <p:cNvPr id="56" name="Shape 49"/>
          <p:cNvSpPr/>
          <p:nvPr/>
        </p:nvSpPr>
        <p:spPr>
          <a:xfrm>
            <a:off x="400050" y="4629150"/>
            <a:ext cx="8343900" cy="228242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5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753" y="4800600"/>
            <a:ext cx="178594" cy="142875"/>
          </a:xfrm>
          <a:prstGeom prst="rect">
            <a:avLst/>
          </a:prstGeom>
        </p:spPr>
      </p:pic>
      <p:sp>
        <p:nvSpPr>
          <p:cNvPr id="58" name="Text 50"/>
          <p:cNvSpPr/>
          <p:nvPr/>
        </p:nvSpPr>
        <p:spPr>
          <a:xfrm>
            <a:off x="3665497" y="4772025"/>
            <a:ext cx="212018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Comparação das Ferramentas</a:t>
            </a:r>
            <a:endParaRPr lang="en-US" sz="1125" dirty="0"/>
          </a:p>
        </p:txBody>
      </p:sp>
      <p:sp>
        <p:nvSpPr>
          <p:cNvPr id="59" name="Shape 51"/>
          <p:cNvSpPr/>
          <p:nvPr/>
        </p:nvSpPr>
        <p:spPr>
          <a:xfrm>
            <a:off x="546497" y="5089922"/>
            <a:ext cx="8051006" cy="239316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60" name="Text 52"/>
          <p:cNvSpPr/>
          <p:nvPr/>
        </p:nvSpPr>
        <p:spPr>
          <a:xfrm>
            <a:off x="546497" y="5089922"/>
            <a:ext cx="2850105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l" indent="0" marL="0">
              <a:buNone/>
            </a:pPr>
            <a:r>
              <a:rPr lang="en-US" sz="619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Aspecto</a:t>
            </a:r>
            <a:endParaRPr lang="en-US" sz="619" dirty="0"/>
          </a:p>
        </p:txBody>
      </p:sp>
      <p:sp>
        <p:nvSpPr>
          <p:cNvPr id="61" name="Text 53"/>
          <p:cNvSpPr/>
          <p:nvPr/>
        </p:nvSpPr>
        <p:spPr>
          <a:xfrm>
            <a:off x="3325164" y="5089922"/>
            <a:ext cx="1828856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619" b="1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NLTK</a:t>
            </a:r>
            <a:endParaRPr lang="en-US" sz="619" dirty="0"/>
          </a:p>
        </p:txBody>
      </p:sp>
      <p:sp>
        <p:nvSpPr>
          <p:cNvPr id="62" name="Text 54"/>
          <p:cNvSpPr/>
          <p:nvPr/>
        </p:nvSpPr>
        <p:spPr>
          <a:xfrm>
            <a:off x="5082583" y="5089922"/>
            <a:ext cx="1828856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619" b="1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spaCy</a:t>
            </a:r>
            <a:endParaRPr lang="en-US" sz="619" dirty="0"/>
          </a:p>
        </p:txBody>
      </p:sp>
      <p:sp>
        <p:nvSpPr>
          <p:cNvPr id="63" name="Text 55"/>
          <p:cNvSpPr/>
          <p:nvPr/>
        </p:nvSpPr>
        <p:spPr>
          <a:xfrm>
            <a:off x="6840001" y="5089922"/>
            <a:ext cx="1828940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619" b="1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scikit-learn</a:t>
            </a:r>
            <a:endParaRPr lang="en-US" sz="619" dirty="0"/>
          </a:p>
        </p:txBody>
      </p:sp>
      <p:sp>
        <p:nvSpPr>
          <p:cNvPr id="64" name="Text 56"/>
          <p:cNvSpPr/>
          <p:nvPr/>
        </p:nvSpPr>
        <p:spPr>
          <a:xfrm>
            <a:off x="546497" y="5329238"/>
            <a:ext cx="2850105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indent="0" marL="0">
              <a:buNone/>
            </a:pPr>
            <a:r>
              <a:rPr lang="en-US" sz="619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</a:t>
            </a:r>
            <a:endParaRPr lang="en-US" sz="619" dirty="0"/>
          </a:p>
        </p:txBody>
      </p:sp>
      <p:sp>
        <p:nvSpPr>
          <p:cNvPr id="65" name="Text 57"/>
          <p:cNvSpPr/>
          <p:nvPr/>
        </p:nvSpPr>
        <p:spPr>
          <a:xfrm>
            <a:off x="3325164" y="5329238"/>
            <a:ext cx="1828856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61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⭐⭐</a:t>
            </a:r>
            <a:endParaRPr lang="en-US" sz="619" dirty="0"/>
          </a:p>
        </p:txBody>
      </p:sp>
      <p:sp>
        <p:nvSpPr>
          <p:cNvPr id="66" name="Text 58"/>
          <p:cNvSpPr/>
          <p:nvPr/>
        </p:nvSpPr>
        <p:spPr>
          <a:xfrm>
            <a:off x="5082583" y="5329238"/>
            <a:ext cx="1828856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61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⭐⭐⭐⭐⭐</a:t>
            </a:r>
            <a:endParaRPr lang="en-US" sz="619" dirty="0"/>
          </a:p>
        </p:txBody>
      </p:sp>
      <p:sp>
        <p:nvSpPr>
          <p:cNvPr id="67" name="Text 59"/>
          <p:cNvSpPr/>
          <p:nvPr/>
        </p:nvSpPr>
        <p:spPr>
          <a:xfrm>
            <a:off x="6840001" y="5329238"/>
            <a:ext cx="1828940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61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⭐⭐⭐⭐</a:t>
            </a:r>
            <a:endParaRPr lang="en-US" sz="619" dirty="0"/>
          </a:p>
        </p:txBody>
      </p:sp>
      <p:sp>
        <p:nvSpPr>
          <p:cNvPr id="68" name="Shape 60"/>
          <p:cNvSpPr/>
          <p:nvPr/>
        </p:nvSpPr>
        <p:spPr>
          <a:xfrm>
            <a:off x="546497" y="5568553"/>
            <a:ext cx="8051006" cy="239316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69" name="Text 61"/>
          <p:cNvSpPr/>
          <p:nvPr/>
        </p:nvSpPr>
        <p:spPr>
          <a:xfrm>
            <a:off x="546497" y="5568553"/>
            <a:ext cx="2850105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indent="0" marL="0">
              <a:buNone/>
            </a:pPr>
            <a:r>
              <a:rPr lang="en-US" sz="619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Facilidade de Uso</a:t>
            </a:r>
            <a:endParaRPr lang="en-US" sz="619" dirty="0"/>
          </a:p>
        </p:txBody>
      </p:sp>
      <p:sp>
        <p:nvSpPr>
          <p:cNvPr id="70" name="Text 62"/>
          <p:cNvSpPr/>
          <p:nvPr/>
        </p:nvSpPr>
        <p:spPr>
          <a:xfrm>
            <a:off x="3325164" y="5568553"/>
            <a:ext cx="1828856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61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⭐⭐⭐⭐⭐</a:t>
            </a:r>
            <a:endParaRPr lang="en-US" sz="619" dirty="0"/>
          </a:p>
        </p:txBody>
      </p:sp>
      <p:sp>
        <p:nvSpPr>
          <p:cNvPr id="71" name="Text 63"/>
          <p:cNvSpPr/>
          <p:nvPr/>
        </p:nvSpPr>
        <p:spPr>
          <a:xfrm>
            <a:off x="5082583" y="5568553"/>
            <a:ext cx="1828856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61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⭐⭐⭐⭐</a:t>
            </a:r>
            <a:endParaRPr lang="en-US" sz="619" dirty="0"/>
          </a:p>
        </p:txBody>
      </p:sp>
      <p:sp>
        <p:nvSpPr>
          <p:cNvPr id="72" name="Text 64"/>
          <p:cNvSpPr/>
          <p:nvPr/>
        </p:nvSpPr>
        <p:spPr>
          <a:xfrm>
            <a:off x="6840001" y="5568553"/>
            <a:ext cx="1828940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61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⭐⭐⭐⭐</a:t>
            </a:r>
            <a:endParaRPr lang="en-US" sz="619" dirty="0"/>
          </a:p>
        </p:txBody>
      </p:sp>
      <p:sp>
        <p:nvSpPr>
          <p:cNvPr id="73" name="Text 65"/>
          <p:cNvSpPr/>
          <p:nvPr/>
        </p:nvSpPr>
        <p:spPr>
          <a:xfrm>
            <a:off x="546497" y="5807869"/>
            <a:ext cx="2850105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indent="0" marL="0">
              <a:buNone/>
            </a:pPr>
            <a:r>
              <a:rPr lang="en-US" sz="619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Recursos PLN</a:t>
            </a:r>
            <a:endParaRPr lang="en-US" sz="619" dirty="0"/>
          </a:p>
        </p:txBody>
      </p:sp>
      <p:sp>
        <p:nvSpPr>
          <p:cNvPr id="74" name="Text 66"/>
          <p:cNvSpPr/>
          <p:nvPr/>
        </p:nvSpPr>
        <p:spPr>
          <a:xfrm>
            <a:off x="3325164" y="5807869"/>
            <a:ext cx="1828856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61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⭐⭐⭐⭐⭐</a:t>
            </a:r>
            <a:endParaRPr lang="en-US" sz="619" dirty="0"/>
          </a:p>
        </p:txBody>
      </p:sp>
      <p:sp>
        <p:nvSpPr>
          <p:cNvPr id="75" name="Text 67"/>
          <p:cNvSpPr/>
          <p:nvPr/>
        </p:nvSpPr>
        <p:spPr>
          <a:xfrm>
            <a:off x="5082583" y="5807869"/>
            <a:ext cx="1828856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61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⭐⭐⭐⭐</a:t>
            </a:r>
            <a:endParaRPr lang="en-US" sz="619" dirty="0"/>
          </a:p>
        </p:txBody>
      </p:sp>
      <p:sp>
        <p:nvSpPr>
          <p:cNvPr id="76" name="Text 68"/>
          <p:cNvSpPr/>
          <p:nvPr/>
        </p:nvSpPr>
        <p:spPr>
          <a:xfrm>
            <a:off x="6840001" y="5807869"/>
            <a:ext cx="1828940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61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⭐⭐</a:t>
            </a:r>
            <a:endParaRPr lang="en-US" sz="619" dirty="0"/>
          </a:p>
        </p:txBody>
      </p:sp>
      <p:sp>
        <p:nvSpPr>
          <p:cNvPr id="77" name="Shape 69"/>
          <p:cNvSpPr/>
          <p:nvPr/>
        </p:nvSpPr>
        <p:spPr>
          <a:xfrm>
            <a:off x="546497" y="6047184"/>
            <a:ext cx="8051006" cy="239316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78" name="Text 70"/>
          <p:cNvSpPr/>
          <p:nvPr/>
        </p:nvSpPr>
        <p:spPr>
          <a:xfrm>
            <a:off x="546497" y="6047184"/>
            <a:ext cx="2850105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indent="0" marL="0">
              <a:buNone/>
            </a:pPr>
            <a:r>
              <a:rPr lang="en-US" sz="619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Modelos Pré-treinados</a:t>
            </a:r>
            <a:endParaRPr lang="en-US" sz="619" dirty="0"/>
          </a:p>
        </p:txBody>
      </p:sp>
      <p:sp>
        <p:nvSpPr>
          <p:cNvPr id="79" name="Text 71"/>
          <p:cNvSpPr/>
          <p:nvPr/>
        </p:nvSpPr>
        <p:spPr>
          <a:xfrm>
            <a:off x="3325164" y="6047184"/>
            <a:ext cx="1828856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61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⭐⭐</a:t>
            </a:r>
            <a:endParaRPr lang="en-US" sz="619" dirty="0"/>
          </a:p>
        </p:txBody>
      </p:sp>
      <p:sp>
        <p:nvSpPr>
          <p:cNvPr id="80" name="Text 72"/>
          <p:cNvSpPr/>
          <p:nvPr/>
        </p:nvSpPr>
        <p:spPr>
          <a:xfrm>
            <a:off x="5082583" y="6047184"/>
            <a:ext cx="1828856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61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⭐⭐⭐⭐⭐</a:t>
            </a:r>
            <a:endParaRPr lang="en-US" sz="619" dirty="0"/>
          </a:p>
        </p:txBody>
      </p:sp>
      <p:sp>
        <p:nvSpPr>
          <p:cNvPr id="81" name="Text 73"/>
          <p:cNvSpPr/>
          <p:nvPr/>
        </p:nvSpPr>
        <p:spPr>
          <a:xfrm>
            <a:off x="6840001" y="6047184"/>
            <a:ext cx="1828940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61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⭐</a:t>
            </a:r>
            <a:endParaRPr lang="en-US" sz="619" dirty="0"/>
          </a:p>
        </p:txBody>
      </p:sp>
      <p:sp>
        <p:nvSpPr>
          <p:cNvPr id="82" name="Text 74"/>
          <p:cNvSpPr/>
          <p:nvPr/>
        </p:nvSpPr>
        <p:spPr>
          <a:xfrm>
            <a:off x="546497" y="6286500"/>
            <a:ext cx="2850105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indent="0" marL="0">
              <a:buNone/>
            </a:pPr>
            <a:r>
              <a:rPr lang="en-US" sz="619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</a:t>
            </a:r>
            <a:endParaRPr lang="en-US" sz="619" dirty="0"/>
          </a:p>
        </p:txBody>
      </p:sp>
      <p:sp>
        <p:nvSpPr>
          <p:cNvPr id="83" name="Text 75"/>
          <p:cNvSpPr/>
          <p:nvPr/>
        </p:nvSpPr>
        <p:spPr>
          <a:xfrm>
            <a:off x="3325164" y="6286500"/>
            <a:ext cx="1828856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61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⭐⭐</a:t>
            </a:r>
            <a:endParaRPr lang="en-US" sz="619" dirty="0"/>
          </a:p>
        </p:txBody>
      </p:sp>
      <p:sp>
        <p:nvSpPr>
          <p:cNvPr id="84" name="Text 76"/>
          <p:cNvSpPr/>
          <p:nvPr/>
        </p:nvSpPr>
        <p:spPr>
          <a:xfrm>
            <a:off x="5082583" y="6286500"/>
            <a:ext cx="1828856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61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⭐⭐⭐</a:t>
            </a:r>
            <a:endParaRPr lang="en-US" sz="619" dirty="0"/>
          </a:p>
        </p:txBody>
      </p:sp>
      <p:sp>
        <p:nvSpPr>
          <p:cNvPr id="85" name="Text 77"/>
          <p:cNvSpPr/>
          <p:nvPr/>
        </p:nvSpPr>
        <p:spPr>
          <a:xfrm>
            <a:off x="6840001" y="6286500"/>
            <a:ext cx="1828940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61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⭐⭐⭐⭐⭐</a:t>
            </a:r>
            <a:endParaRPr lang="en-US" sz="619" dirty="0"/>
          </a:p>
        </p:txBody>
      </p:sp>
      <p:sp>
        <p:nvSpPr>
          <p:cNvPr id="86" name="Shape 78"/>
          <p:cNvSpPr/>
          <p:nvPr/>
        </p:nvSpPr>
        <p:spPr>
          <a:xfrm>
            <a:off x="546497" y="6525816"/>
            <a:ext cx="8051006" cy="239316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87" name="Text 79"/>
          <p:cNvSpPr/>
          <p:nvPr/>
        </p:nvSpPr>
        <p:spPr>
          <a:xfrm>
            <a:off x="546497" y="6525816"/>
            <a:ext cx="2850105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indent="0" marL="0">
              <a:buNone/>
            </a:pPr>
            <a:r>
              <a:rPr lang="en-US" sz="619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Produção</a:t>
            </a:r>
            <a:endParaRPr lang="en-US" sz="619" dirty="0"/>
          </a:p>
        </p:txBody>
      </p:sp>
      <p:sp>
        <p:nvSpPr>
          <p:cNvPr id="88" name="Text 80"/>
          <p:cNvSpPr/>
          <p:nvPr/>
        </p:nvSpPr>
        <p:spPr>
          <a:xfrm>
            <a:off x="3325164" y="6525816"/>
            <a:ext cx="1828856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61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⭐⭐</a:t>
            </a:r>
            <a:endParaRPr lang="en-US" sz="619" dirty="0"/>
          </a:p>
        </p:txBody>
      </p:sp>
      <p:sp>
        <p:nvSpPr>
          <p:cNvPr id="89" name="Text 81"/>
          <p:cNvSpPr/>
          <p:nvPr/>
        </p:nvSpPr>
        <p:spPr>
          <a:xfrm>
            <a:off x="5082583" y="6525816"/>
            <a:ext cx="1828856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61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⭐⭐⭐⭐⭐</a:t>
            </a:r>
            <a:endParaRPr lang="en-US" sz="619" dirty="0"/>
          </a:p>
        </p:txBody>
      </p:sp>
      <p:sp>
        <p:nvSpPr>
          <p:cNvPr id="90" name="Text 82"/>
          <p:cNvSpPr/>
          <p:nvPr/>
        </p:nvSpPr>
        <p:spPr>
          <a:xfrm>
            <a:off x="6840001" y="6525816"/>
            <a:ext cx="1828940" cy="23931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algn="ctr" indent="0" marL="0">
              <a:buNone/>
            </a:pPr>
            <a:r>
              <a:rPr lang="en-US" sz="61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⭐⭐⭐⭐</a:t>
            </a:r>
            <a:endParaRPr lang="en-US" sz="619" dirty="0"/>
          </a:p>
        </p:txBody>
      </p:sp>
      <p:sp>
        <p:nvSpPr>
          <p:cNvPr id="91" name="Shape 83"/>
          <p:cNvSpPr/>
          <p:nvPr/>
        </p:nvSpPr>
        <p:spPr>
          <a:xfrm>
            <a:off x="400050" y="7083028"/>
            <a:ext cx="2666991" cy="56007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9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" y="7233047"/>
            <a:ext cx="160734" cy="128588"/>
          </a:xfrm>
          <a:prstGeom prst="rect">
            <a:avLst/>
          </a:prstGeom>
        </p:spPr>
      </p:pic>
      <p:sp>
        <p:nvSpPr>
          <p:cNvPr id="93" name="Text 84"/>
          <p:cNvSpPr/>
          <p:nvPr/>
        </p:nvSpPr>
        <p:spPr>
          <a:xfrm>
            <a:off x="732234" y="7197328"/>
            <a:ext cx="40471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NLTK</a:t>
            </a:r>
            <a:endParaRPr lang="en-US" sz="1013" dirty="0"/>
          </a:p>
        </p:txBody>
      </p:sp>
      <p:sp>
        <p:nvSpPr>
          <p:cNvPr id="94" name="Shape 85"/>
          <p:cNvSpPr/>
          <p:nvPr/>
        </p:nvSpPr>
        <p:spPr>
          <a:xfrm>
            <a:off x="514350" y="7483078"/>
            <a:ext cx="2438391" cy="5086350"/>
          </a:xfrm>
          <a:prstGeom prst="rect">
            <a:avLst/>
          </a:prstGeom>
          <a:solidFill>
            <a:srgbClr val="0F172A"/>
          </a:solidFill>
          <a:ln/>
        </p:spPr>
      </p:sp>
      <p:sp>
        <p:nvSpPr>
          <p:cNvPr id="95" name="Text 86"/>
          <p:cNvSpPr/>
          <p:nvPr/>
        </p:nvSpPr>
        <p:spPr>
          <a:xfrm>
            <a:off x="600075" y="7568803"/>
            <a:ext cx="23383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75" dirty="0"/>
          </a:p>
        </p:txBody>
      </p:sp>
      <p:sp>
        <p:nvSpPr>
          <p:cNvPr id="96" name="Text 87"/>
          <p:cNvSpPr/>
          <p:nvPr/>
        </p:nvSpPr>
        <p:spPr>
          <a:xfrm>
            <a:off x="600075" y="7692033"/>
            <a:ext cx="27721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nltk</a:t>
            </a:r>
            <a:endParaRPr lang="en-US" sz="675" dirty="0"/>
          </a:p>
        </p:txBody>
      </p:sp>
      <p:sp>
        <p:nvSpPr>
          <p:cNvPr id="97" name="Text 88"/>
          <p:cNvSpPr/>
          <p:nvPr/>
        </p:nvSpPr>
        <p:spPr>
          <a:xfrm>
            <a:off x="600075" y="7797403"/>
            <a:ext cx="23383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from</a:t>
            </a:r>
            <a:endParaRPr lang="en-US" sz="675" dirty="0"/>
          </a:p>
        </p:txBody>
      </p:sp>
      <p:sp>
        <p:nvSpPr>
          <p:cNvPr id="98" name="Text 89"/>
          <p:cNvSpPr/>
          <p:nvPr/>
        </p:nvSpPr>
        <p:spPr>
          <a:xfrm>
            <a:off x="600075" y="7920633"/>
            <a:ext cx="74021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nltk.tokenize</a:t>
            </a:r>
            <a:endParaRPr lang="en-US" sz="675" dirty="0"/>
          </a:p>
        </p:txBody>
      </p:sp>
      <p:sp>
        <p:nvSpPr>
          <p:cNvPr id="99" name="Text 90"/>
          <p:cNvSpPr/>
          <p:nvPr/>
        </p:nvSpPr>
        <p:spPr>
          <a:xfrm>
            <a:off x="600075" y="8026003"/>
            <a:ext cx="23383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75" dirty="0"/>
          </a:p>
        </p:txBody>
      </p:sp>
      <p:sp>
        <p:nvSpPr>
          <p:cNvPr id="100" name="Text 91"/>
          <p:cNvSpPr/>
          <p:nvPr/>
        </p:nvSpPr>
        <p:spPr>
          <a:xfrm>
            <a:off x="600075" y="8149233"/>
            <a:ext cx="74021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word_tokenize</a:t>
            </a:r>
            <a:endParaRPr lang="en-US" sz="675" dirty="0"/>
          </a:p>
        </p:txBody>
      </p:sp>
      <p:sp>
        <p:nvSpPr>
          <p:cNvPr id="101" name="Text 92"/>
          <p:cNvSpPr/>
          <p:nvPr/>
        </p:nvSpPr>
        <p:spPr>
          <a:xfrm>
            <a:off x="600075" y="8254603"/>
            <a:ext cx="23383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from</a:t>
            </a:r>
            <a:endParaRPr lang="en-US" sz="675" dirty="0"/>
          </a:p>
        </p:txBody>
      </p:sp>
      <p:sp>
        <p:nvSpPr>
          <p:cNvPr id="102" name="Text 93"/>
          <p:cNvSpPr/>
          <p:nvPr/>
        </p:nvSpPr>
        <p:spPr>
          <a:xfrm>
            <a:off x="600075" y="8377833"/>
            <a:ext cx="637329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nltk.corpus</a:t>
            </a:r>
            <a:endParaRPr lang="en-US" sz="675" dirty="0"/>
          </a:p>
        </p:txBody>
      </p:sp>
      <p:sp>
        <p:nvSpPr>
          <p:cNvPr id="103" name="Text 94"/>
          <p:cNvSpPr/>
          <p:nvPr/>
        </p:nvSpPr>
        <p:spPr>
          <a:xfrm>
            <a:off x="600075" y="8483203"/>
            <a:ext cx="23383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75" dirty="0"/>
          </a:p>
        </p:txBody>
      </p:sp>
      <p:sp>
        <p:nvSpPr>
          <p:cNvPr id="104" name="Text 95"/>
          <p:cNvSpPr/>
          <p:nvPr/>
        </p:nvSpPr>
        <p:spPr>
          <a:xfrm>
            <a:off x="600075" y="8606433"/>
            <a:ext cx="53444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stopwords</a:t>
            </a:r>
            <a:endParaRPr lang="en-US" sz="675" dirty="0"/>
          </a:p>
        </p:txBody>
      </p:sp>
      <p:sp>
        <p:nvSpPr>
          <p:cNvPr id="105" name="Text 96"/>
          <p:cNvSpPr/>
          <p:nvPr/>
        </p:nvSpPr>
        <p:spPr>
          <a:xfrm>
            <a:off x="600075" y="8711803"/>
            <a:ext cx="23383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from</a:t>
            </a:r>
            <a:endParaRPr lang="en-US" sz="675" dirty="0"/>
          </a:p>
        </p:txBody>
      </p:sp>
      <p:sp>
        <p:nvSpPr>
          <p:cNvPr id="106" name="Text 97"/>
          <p:cNvSpPr/>
          <p:nvPr/>
        </p:nvSpPr>
        <p:spPr>
          <a:xfrm>
            <a:off x="600075" y="8835033"/>
            <a:ext cx="53444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nltk.stem</a:t>
            </a:r>
            <a:endParaRPr lang="en-US" sz="675" dirty="0"/>
          </a:p>
        </p:txBody>
      </p:sp>
      <p:sp>
        <p:nvSpPr>
          <p:cNvPr id="107" name="Text 98"/>
          <p:cNvSpPr/>
          <p:nvPr/>
        </p:nvSpPr>
        <p:spPr>
          <a:xfrm>
            <a:off x="600075" y="8940403"/>
            <a:ext cx="23383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75" dirty="0"/>
          </a:p>
        </p:txBody>
      </p:sp>
      <p:sp>
        <p:nvSpPr>
          <p:cNvPr id="108" name="Text 99"/>
          <p:cNvSpPr/>
          <p:nvPr/>
        </p:nvSpPr>
        <p:spPr>
          <a:xfrm>
            <a:off x="600075" y="9063633"/>
            <a:ext cx="637329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RSLPStemmer</a:t>
            </a:r>
            <a:endParaRPr lang="en-US" sz="675" dirty="0"/>
          </a:p>
        </p:txBody>
      </p:sp>
      <p:sp>
        <p:nvSpPr>
          <p:cNvPr id="109" name="Text 100"/>
          <p:cNvSpPr/>
          <p:nvPr/>
        </p:nvSpPr>
        <p:spPr>
          <a:xfrm>
            <a:off x="600075" y="9292233"/>
            <a:ext cx="43155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text =</a:t>
            </a:r>
            <a:endParaRPr lang="en-US" sz="675" dirty="0"/>
          </a:p>
        </p:txBody>
      </p:sp>
      <p:sp>
        <p:nvSpPr>
          <p:cNvPr id="110" name="Text 101"/>
          <p:cNvSpPr/>
          <p:nvPr/>
        </p:nvSpPr>
        <p:spPr>
          <a:xfrm>
            <a:off x="960193" y="9292233"/>
            <a:ext cx="1923399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"Processamento de linguagem natural"</a:t>
            </a:r>
            <a:endParaRPr lang="en-US" sz="675" dirty="0"/>
          </a:p>
        </p:txBody>
      </p:sp>
      <p:sp>
        <p:nvSpPr>
          <p:cNvPr id="111" name="Text 102"/>
          <p:cNvSpPr/>
          <p:nvPr/>
        </p:nvSpPr>
        <p:spPr>
          <a:xfrm>
            <a:off x="600075" y="9511903"/>
            <a:ext cx="23383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Tokenização</a:t>
            </a:r>
            <a:endParaRPr lang="en-US" sz="675" dirty="0"/>
          </a:p>
        </p:txBody>
      </p:sp>
      <p:sp>
        <p:nvSpPr>
          <p:cNvPr id="112" name="Text 103"/>
          <p:cNvSpPr/>
          <p:nvPr/>
        </p:nvSpPr>
        <p:spPr>
          <a:xfrm>
            <a:off x="600075" y="9749433"/>
            <a:ext cx="1511852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tokens = word_tokenize(text)</a:t>
            </a:r>
            <a:endParaRPr lang="en-US" sz="675" dirty="0"/>
          </a:p>
        </p:txBody>
      </p:sp>
      <p:sp>
        <p:nvSpPr>
          <p:cNvPr id="113" name="Text 104"/>
          <p:cNvSpPr/>
          <p:nvPr/>
        </p:nvSpPr>
        <p:spPr>
          <a:xfrm>
            <a:off x="600075" y="9969103"/>
            <a:ext cx="23383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Remoção de stopwords</a:t>
            </a:r>
            <a:endParaRPr lang="en-US" sz="675" dirty="0"/>
          </a:p>
        </p:txBody>
      </p:sp>
      <p:sp>
        <p:nvSpPr>
          <p:cNvPr id="114" name="Text 105"/>
          <p:cNvSpPr/>
          <p:nvPr/>
        </p:nvSpPr>
        <p:spPr>
          <a:xfrm>
            <a:off x="600075" y="10206633"/>
            <a:ext cx="1563309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stop_words = stopwords.words(</a:t>
            </a:r>
            <a:endParaRPr lang="en-US" sz="675" dirty="0"/>
          </a:p>
        </p:txBody>
      </p:sp>
      <p:sp>
        <p:nvSpPr>
          <p:cNvPr id="115" name="Text 106"/>
          <p:cNvSpPr/>
          <p:nvPr/>
        </p:nvSpPr>
        <p:spPr>
          <a:xfrm>
            <a:off x="2091947" y="10206633"/>
            <a:ext cx="68875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'portuguese'</a:t>
            </a:r>
            <a:endParaRPr lang="en-US" sz="675" dirty="0"/>
          </a:p>
        </p:txBody>
      </p:sp>
      <p:sp>
        <p:nvSpPr>
          <p:cNvPr id="116" name="Text 107"/>
          <p:cNvSpPr/>
          <p:nvPr/>
        </p:nvSpPr>
        <p:spPr>
          <a:xfrm>
            <a:off x="2709267" y="10206633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75" dirty="0"/>
          </a:p>
        </p:txBody>
      </p:sp>
      <p:sp>
        <p:nvSpPr>
          <p:cNvPr id="117" name="Text 108"/>
          <p:cNvSpPr/>
          <p:nvPr/>
        </p:nvSpPr>
        <p:spPr>
          <a:xfrm>
            <a:off x="600075" y="10320933"/>
            <a:ext cx="74021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filtered = [w</a:t>
            </a:r>
            <a:endParaRPr lang="en-US" sz="675" dirty="0"/>
          </a:p>
        </p:txBody>
      </p:sp>
      <p:sp>
        <p:nvSpPr>
          <p:cNvPr id="118" name="Text 109"/>
          <p:cNvSpPr/>
          <p:nvPr/>
        </p:nvSpPr>
        <p:spPr>
          <a:xfrm>
            <a:off x="600075" y="10426303"/>
            <a:ext cx="23383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for</a:t>
            </a:r>
            <a:endParaRPr lang="en-US" sz="675" dirty="0"/>
          </a:p>
        </p:txBody>
      </p:sp>
      <p:sp>
        <p:nvSpPr>
          <p:cNvPr id="119" name="Text 110"/>
          <p:cNvSpPr/>
          <p:nvPr/>
        </p:nvSpPr>
        <p:spPr>
          <a:xfrm>
            <a:off x="600075" y="10549533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w</a:t>
            </a:r>
            <a:endParaRPr lang="en-US" sz="675" dirty="0"/>
          </a:p>
        </p:txBody>
      </p:sp>
      <p:sp>
        <p:nvSpPr>
          <p:cNvPr id="120" name="Text 111"/>
          <p:cNvSpPr/>
          <p:nvPr/>
        </p:nvSpPr>
        <p:spPr>
          <a:xfrm>
            <a:off x="600075" y="10654903"/>
            <a:ext cx="23383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</a:t>
            </a:r>
            <a:endParaRPr lang="en-US" sz="675" dirty="0"/>
          </a:p>
        </p:txBody>
      </p:sp>
      <p:sp>
        <p:nvSpPr>
          <p:cNvPr id="121" name="Text 112"/>
          <p:cNvSpPr/>
          <p:nvPr/>
        </p:nvSpPr>
        <p:spPr>
          <a:xfrm>
            <a:off x="600075" y="10778133"/>
            <a:ext cx="38009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tokens</a:t>
            </a:r>
            <a:endParaRPr lang="en-US" sz="675" dirty="0"/>
          </a:p>
        </p:txBody>
      </p:sp>
      <p:sp>
        <p:nvSpPr>
          <p:cNvPr id="122" name="Text 113"/>
          <p:cNvSpPr/>
          <p:nvPr/>
        </p:nvSpPr>
        <p:spPr>
          <a:xfrm>
            <a:off x="600075" y="10892433"/>
            <a:ext cx="68875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endParaRPr lang="en-US" sz="675" dirty="0"/>
          </a:p>
        </p:txBody>
      </p:sp>
      <p:sp>
        <p:nvSpPr>
          <p:cNvPr id="123" name="Text 114"/>
          <p:cNvSpPr/>
          <p:nvPr/>
        </p:nvSpPr>
        <p:spPr>
          <a:xfrm>
            <a:off x="600075" y="10997803"/>
            <a:ext cx="23383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if</a:t>
            </a:r>
            <a:endParaRPr lang="en-US" sz="675" dirty="0"/>
          </a:p>
        </p:txBody>
      </p:sp>
      <p:sp>
        <p:nvSpPr>
          <p:cNvPr id="124" name="Text 115"/>
          <p:cNvSpPr/>
          <p:nvPr/>
        </p:nvSpPr>
        <p:spPr>
          <a:xfrm>
            <a:off x="600075" y="11121033"/>
            <a:ext cx="53444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w.lower()</a:t>
            </a:r>
            <a:endParaRPr lang="en-US" sz="675" dirty="0"/>
          </a:p>
        </p:txBody>
      </p:sp>
      <p:sp>
        <p:nvSpPr>
          <p:cNvPr id="125" name="Text 116"/>
          <p:cNvSpPr/>
          <p:nvPr/>
        </p:nvSpPr>
        <p:spPr>
          <a:xfrm>
            <a:off x="600075" y="11226403"/>
            <a:ext cx="23383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not in</a:t>
            </a:r>
            <a:endParaRPr lang="en-US" sz="675" dirty="0"/>
          </a:p>
        </p:txBody>
      </p:sp>
      <p:sp>
        <p:nvSpPr>
          <p:cNvPr id="126" name="Text 117"/>
          <p:cNvSpPr/>
          <p:nvPr/>
        </p:nvSpPr>
        <p:spPr>
          <a:xfrm>
            <a:off x="600075" y="11349633"/>
            <a:ext cx="637329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stop_words]</a:t>
            </a:r>
            <a:endParaRPr lang="en-US" sz="675" dirty="0"/>
          </a:p>
        </p:txBody>
      </p:sp>
      <p:sp>
        <p:nvSpPr>
          <p:cNvPr id="127" name="Text 118"/>
          <p:cNvSpPr/>
          <p:nvPr/>
        </p:nvSpPr>
        <p:spPr>
          <a:xfrm>
            <a:off x="600075" y="11569303"/>
            <a:ext cx="23383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Stemming</a:t>
            </a:r>
            <a:endParaRPr lang="en-US" sz="675" dirty="0"/>
          </a:p>
        </p:txBody>
      </p:sp>
      <p:sp>
        <p:nvSpPr>
          <p:cNvPr id="128" name="Text 119"/>
          <p:cNvSpPr/>
          <p:nvPr/>
        </p:nvSpPr>
        <p:spPr>
          <a:xfrm>
            <a:off x="600075" y="11806833"/>
            <a:ext cx="1254649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stemmer = RSLPStemmer()</a:t>
            </a:r>
            <a:endParaRPr lang="en-US" sz="675" dirty="0"/>
          </a:p>
        </p:txBody>
      </p:sp>
      <p:sp>
        <p:nvSpPr>
          <p:cNvPr id="129" name="Text 120"/>
          <p:cNvSpPr/>
          <p:nvPr/>
        </p:nvSpPr>
        <p:spPr>
          <a:xfrm>
            <a:off x="600075" y="11921133"/>
            <a:ext cx="1306078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stems = [stemmer.stem(w)</a:t>
            </a:r>
            <a:endParaRPr lang="en-US" sz="675" dirty="0"/>
          </a:p>
        </p:txBody>
      </p:sp>
      <p:sp>
        <p:nvSpPr>
          <p:cNvPr id="130" name="Text 121"/>
          <p:cNvSpPr/>
          <p:nvPr/>
        </p:nvSpPr>
        <p:spPr>
          <a:xfrm>
            <a:off x="600075" y="12026503"/>
            <a:ext cx="23383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for</a:t>
            </a:r>
            <a:endParaRPr lang="en-US" sz="675" dirty="0"/>
          </a:p>
        </p:txBody>
      </p:sp>
      <p:sp>
        <p:nvSpPr>
          <p:cNvPr id="131" name="Text 122"/>
          <p:cNvSpPr/>
          <p:nvPr/>
        </p:nvSpPr>
        <p:spPr>
          <a:xfrm>
            <a:off x="600075" y="12149733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w</a:t>
            </a:r>
            <a:endParaRPr lang="en-US" sz="675" dirty="0"/>
          </a:p>
        </p:txBody>
      </p:sp>
      <p:sp>
        <p:nvSpPr>
          <p:cNvPr id="132" name="Text 123"/>
          <p:cNvSpPr/>
          <p:nvPr/>
        </p:nvSpPr>
        <p:spPr>
          <a:xfrm>
            <a:off x="600075" y="12255103"/>
            <a:ext cx="23383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</a:t>
            </a:r>
            <a:endParaRPr lang="en-US" sz="675" dirty="0"/>
          </a:p>
        </p:txBody>
      </p:sp>
      <p:sp>
        <p:nvSpPr>
          <p:cNvPr id="133" name="Text 124"/>
          <p:cNvSpPr/>
          <p:nvPr/>
        </p:nvSpPr>
        <p:spPr>
          <a:xfrm>
            <a:off x="600075" y="12378333"/>
            <a:ext cx="53444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filtered]</a:t>
            </a:r>
            <a:endParaRPr lang="en-US" sz="675" dirty="0"/>
          </a:p>
        </p:txBody>
      </p:sp>
      <p:sp>
        <p:nvSpPr>
          <p:cNvPr id="134" name="Shape 125"/>
          <p:cNvSpPr/>
          <p:nvPr/>
        </p:nvSpPr>
        <p:spPr>
          <a:xfrm>
            <a:off x="3238491" y="7083028"/>
            <a:ext cx="2666991" cy="56007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3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791" y="7233047"/>
            <a:ext cx="160734" cy="128588"/>
          </a:xfrm>
          <a:prstGeom prst="rect">
            <a:avLst/>
          </a:prstGeom>
        </p:spPr>
      </p:pic>
      <p:sp>
        <p:nvSpPr>
          <p:cNvPr id="136" name="Text 126"/>
          <p:cNvSpPr/>
          <p:nvPr/>
        </p:nvSpPr>
        <p:spPr>
          <a:xfrm>
            <a:off x="3570675" y="7197328"/>
            <a:ext cx="45739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spaCy</a:t>
            </a:r>
            <a:endParaRPr lang="en-US" sz="1013" dirty="0"/>
          </a:p>
        </p:txBody>
      </p:sp>
      <p:sp>
        <p:nvSpPr>
          <p:cNvPr id="137" name="Shape 127"/>
          <p:cNvSpPr/>
          <p:nvPr/>
        </p:nvSpPr>
        <p:spPr>
          <a:xfrm>
            <a:off x="3352791" y="7483078"/>
            <a:ext cx="2438391" cy="4286250"/>
          </a:xfrm>
          <a:prstGeom prst="rect">
            <a:avLst/>
          </a:prstGeom>
          <a:solidFill>
            <a:srgbClr val="0F172A"/>
          </a:solidFill>
          <a:ln/>
        </p:spPr>
      </p:sp>
      <p:sp>
        <p:nvSpPr>
          <p:cNvPr id="138" name="Text 128"/>
          <p:cNvSpPr/>
          <p:nvPr/>
        </p:nvSpPr>
        <p:spPr>
          <a:xfrm>
            <a:off x="3438516" y="7568803"/>
            <a:ext cx="23383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75" dirty="0"/>
          </a:p>
        </p:txBody>
      </p:sp>
      <p:sp>
        <p:nvSpPr>
          <p:cNvPr id="139" name="Text 129"/>
          <p:cNvSpPr/>
          <p:nvPr/>
        </p:nvSpPr>
        <p:spPr>
          <a:xfrm>
            <a:off x="3438516" y="7692033"/>
            <a:ext cx="32866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spacy</a:t>
            </a:r>
            <a:endParaRPr lang="en-US" sz="675" dirty="0"/>
          </a:p>
        </p:txBody>
      </p:sp>
      <p:sp>
        <p:nvSpPr>
          <p:cNvPr id="140" name="Text 130"/>
          <p:cNvSpPr/>
          <p:nvPr/>
        </p:nvSpPr>
        <p:spPr>
          <a:xfrm>
            <a:off x="3438516" y="7911703"/>
            <a:ext cx="23383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Carregar modelo</a:t>
            </a:r>
            <a:endParaRPr lang="en-US" sz="675" dirty="0"/>
          </a:p>
        </p:txBody>
      </p:sp>
      <p:sp>
        <p:nvSpPr>
          <p:cNvPr id="141" name="Text 131"/>
          <p:cNvSpPr/>
          <p:nvPr/>
        </p:nvSpPr>
        <p:spPr>
          <a:xfrm>
            <a:off x="3438516" y="8149233"/>
            <a:ext cx="945989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nlp = spacy.load(</a:t>
            </a:r>
            <a:endParaRPr lang="en-US" sz="675" dirty="0"/>
          </a:p>
        </p:txBody>
      </p:sp>
      <p:sp>
        <p:nvSpPr>
          <p:cNvPr id="142" name="Text 132"/>
          <p:cNvSpPr/>
          <p:nvPr/>
        </p:nvSpPr>
        <p:spPr>
          <a:xfrm>
            <a:off x="4313067" y="8149233"/>
            <a:ext cx="945989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"pt_core_news_sm"</a:t>
            </a:r>
            <a:endParaRPr lang="en-US" sz="675" dirty="0"/>
          </a:p>
        </p:txBody>
      </p:sp>
      <p:sp>
        <p:nvSpPr>
          <p:cNvPr id="143" name="Text 133"/>
          <p:cNvSpPr/>
          <p:nvPr/>
        </p:nvSpPr>
        <p:spPr>
          <a:xfrm>
            <a:off x="5187618" y="8149233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75" dirty="0"/>
          </a:p>
        </p:txBody>
      </p:sp>
      <p:sp>
        <p:nvSpPr>
          <p:cNvPr id="144" name="Text 134"/>
          <p:cNvSpPr/>
          <p:nvPr/>
        </p:nvSpPr>
        <p:spPr>
          <a:xfrm>
            <a:off x="3438516" y="8377833"/>
            <a:ext cx="43155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text =</a:t>
            </a:r>
            <a:endParaRPr lang="en-US" sz="675" dirty="0"/>
          </a:p>
        </p:txBody>
      </p:sp>
      <p:sp>
        <p:nvSpPr>
          <p:cNvPr id="145" name="Text 135"/>
          <p:cNvSpPr/>
          <p:nvPr/>
        </p:nvSpPr>
        <p:spPr>
          <a:xfrm>
            <a:off x="3438516" y="8377833"/>
            <a:ext cx="2283516" cy="2107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"João Silva trabalha na Microsoft em São Paulo."</a:t>
            </a:r>
            <a:endParaRPr lang="en-US" sz="675" dirty="0"/>
          </a:p>
        </p:txBody>
      </p:sp>
      <p:sp>
        <p:nvSpPr>
          <p:cNvPr id="146" name="Text 136"/>
          <p:cNvSpPr/>
          <p:nvPr/>
        </p:nvSpPr>
        <p:spPr>
          <a:xfrm>
            <a:off x="3438516" y="8711803"/>
            <a:ext cx="23383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Processar texto</a:t>
            </a:r>
            <a:endParaRPr lang="en-US" sz="675" dirty="0"/>
          </a:p>
        </p:txBody>
      </p:sp>
      <p:sp>
        <p:nvSpPr>
          <p:cNvPr id="147" name="Text 137"/>
          <p:cNvSpPr/>
          <p:nvPr/>
        </p:nvSpPr>
        <p:spPr>
          <a:xfrm>
            <a:off x="3438516" y="8949333"/>
            <a:ext cx="84310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doc = nlp(text)</a:t>
            </a:r>
            <a:endParaRPr lang="en-US" sz="675" dirty="0"/>
          </a:p>
        </p:txBody>
      </p:sp>
      <p:sp>
        <p:nvSpPr>
          <p:cNvPr id="148" name="Text 138"/>
          <p:cNvSpPr/>
          <p:nvPr/>
        </p:nvSpPr>
        <p:spPr>
          <a:xfrm>
            <a:off x="3438516" y="9169003"/>
            <a:ext cx="23383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Análise completa</a:t>
            </a:r>
            <a:endParaRPr lang="en-US" sz="675" dirty="0"/>
          </a:p>
        </p:txBody>
      </p:sp>
      <p:sp>
        <p:nvSpPr>
          <p:cNvPr id="149" name="Text 139"/>
          <p:cNvSpPr/>
          <p:nvPr/>
        </p:nvSpPr>
        <p:spPr>
          <a:xfrm>
            <a:off x="3438516" y="9397603"/>
            <a:ext cx="23383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for</a:t>
            </a:r>
            <a:endParaRPr lang="en-US" sz="675" dirty="0"/>
          </a:p>
        </p:txBody>
      </p:sp>
      <p:sp>
        <p:nvSpPr>
          <p:cNvPr id="150" name="Text 140"/>
          <p:cNvSpPr/>
          <p:nvPr/>
        </p:nvSpPr>
        <p:spPr>
          <a:xfrm>
            <a:off x="3438516" y="9520833"/>
            <a:ext cx="32866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</a:t>
            </a:r>
            <a:endParaRPr lang="en-US" sz="675" dirty="0"/>
          </a:p>
        </p:txBody>
      </p:sp>
      <p:sp>
        <p:nvSpPr>
          <p:cNvPr id="151" name="Text 141"/>
          <p:cNvSpPr/>
          <p:nvPr/>
        </p:nvSpPr>
        <p:spPr>
          <a:xfrm>
            <a:off x="3438516" y="9626203"/>
            <a:ext cx="23383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</a:t>
            </a:r>
            <a:endParaRPr lang="en-US" sz="675" dirty="0"/>
          </a:p>
        </p:txBody>
      </p:sp>
      <p:sp>
        <p:nvSpPr>
          <p:cNvPr id="152" name="Text 142"/>
          <p:cNvSpPr/>
          <p:nvPr/>
        </p:nvSpPr>
        <p:spPr>
          <a:xfrm>
            <a:off x="3438516" y="9749433"/>
            <a:ext cx="27721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doc:</a:t>
            </a:r>
            <a:endParaRPr lang="en-US" sz="675" dirty="0"/>
          </a:p>
        </p:txBody>
      </p:sp>
      <p:sp>
        <p:nvSpPr>
          <p:cNvPr id="153" name="Text 143"/>
          <p:cNvSpPr/>
          <p:nvPr/>
        </p:nvSpPr>
        <p:spPr>
          <a:xfrm>
            <a:off x="3438516" y="9863733"/>
            <a:ext cx="637329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print(f</a:t>
            </a:r>
            <a:endParaRPr lang="en-US" sz="675" dirty="0"/>
          </a:p>
        </p:txBody>
      </p:sp>
      <p:sp>
        <p:nvSpPr>
          <p:cNvPr id="154" name="Text 144"/>
          <p:cNvSpPr/>
          <p:nvPr/>
        </p:nvSpPr>
        <p:spPr>
          <a:xfrm>
            <a:off x="3438516" y="9863733"/>
            <a:ext cx="2283516" cy="2107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"{token.text} | {token.lemma_} | {token.pos_}"</a:t>
            </a:r>
            <a:endParaRPr lang="en-US" sz="675" dirty="0"/>
          </a:p>
        </p:txBody>
      </p:sp>
      <p:sp>
        <p:nvSpPr>
          <p:cNvPr id="155" name="Text 145"/>
          <p:cNvSpPr/>
          <p:nvPr/>
        </p:nvSpPr>
        <p:spPr>
          <a:xfrm>
            <a:off x="4107293" y="9978033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75" dirty="0"/>
          </a:p>
        </p:txBody>
      </p:sp>
      <p:sp>
        <p:nvSpPr>
          <p:cNvPr id="156" name="Text 146"/>
          <p:cNvSpPr/>
          <p:nvPr/>
        </p:nvSpPr>
        <p:spPr>
          <a:xfrm>
            <a:off x="3438516" y="10197703"/>
            <a:ext cx="23383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Entidades nomeadas</a:t>
            </a:r>
            <a:endParaRPr lang="en-US" sz="675" dirty="0"/>
          </a:p>
        </p:txBody>
      </p:sp>
      <p:sp>
        <p:nvSpPr>
          <p:cNvPr id="157" name="Text 147"/>
          <p:cNvSpPr/>
          <p:nvPr/>
        </p:nvSpPr>
        <p:spPr>
          <a:xfrm>
            <a:off x="3438516" y="10426303"/>
            <a:ext cx="23383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for</a:t>
            </a:r>
            <a:endParaRPr lang="en-US" sz="675" dirty="0"/>
          </a:p>
        </p:txBody>
      </p:sp>
      <p:sp>
        <p:nvSpPr>
          <p:cNvPr id="158" name="Text 148"/>
          <p:cNvSpPr/>
          <p:nvPr/>
        </p:nvSpPr>
        <p:spPr>
          <a:xfrm>
            <a:off x="3438516" y="10549533"/>
            <a:ext cx="22578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ent</a:t>
            </a:r>
            <a:endParaRPr lang="en-US" sz="675" dirty="0"/>
          </a:p>
        </p:txBody>
      </p:sp>
      <p:sp>
        <p:nvSpPr>
          <p:cNvPr id="159" name="Text 149"/>
          <p:cNvSpPr/>
          <p:nvPr/>
        </p:nvSpPr>
        <p:spPr>
          <a:xfrm>
            <a:off x="3438516" y="10654903"/>
            <a:ext cx="23383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</a:t>
            </a:r>
            <a:endParaRPr lang="en-US" sz="675" dirty="0"/>
          </a:p>
        </p:txBody>
      </p:sp>
      <p:sp>
        <p:nvSpPr>
          <p:cNvPr id="160" name="Text 150"/>
          <p:cNvSpPr/>
          <p:nvPr/>
        </p:nvSpPr>
        <p:spPr>
          <a:xfrm>
            <a:off x="3438516" y="10778133"/>
            <a:ext cx="53444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doc.ents:</a:t>
            </a:r>
            <a:endParaRPr lang="en-US" sz="675" dirty="0"/>
          </a:p>
        </p:txBody>
      </p:sp>
      <p:sp>
        <p:nvSpPr>
          <p:cNvPr id="161" name="Text 151"/>
          <p:cNvSpPr/>
          <p:nvPr/>
        </p:nvSpPr>
        <p:spPr>
          <a:xfrm>
            <a:off x="3438516" y="10892433"/>
            <a:ext cx="637329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print(f</a:t>
            </a:r>
            <a:endParaRPr lang="en-US" sz="675" dirty="0"/>
          </a:p>
        </p:txBody>
      </p:sp>
      <p:sp>
        <p:nvSpPr>
          <p:cNvPr id="162" name="Text 152"/>
          <p:cNvSpPr/>
          <p:nvPr/>
        </p:nvSpPr>
        <p:spPr>
          <a:xfrm>
            <a:off x="4004407" y="10892433"/>
            <a:ext cx="1511852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"{ent.text} -&gt; {ent.label_}"</a:t>
            </a:r>
            <a:endParaRPr lang="en-US" sz="675" dirty="0"/>
          </a:p>
        </p:txBody>
      </p:sp>
      <p:sp>
        <p:nvSpPr>
          <p:cNvPr id="163" name="Text 153"/>
          <p:cNvSpPr/>
          <p:nvPr/>
        </p:nvSpPr>
        <p:spPr>
          <a:xfrm>
            <a:off x="5444821" y="10892433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75" dirty="0"/>
          </a:p>
        </p:txBody>
      </p:sp>
      <p:sp>
        <p:nvSpPr>
          <p:cNvPr id="164" name="Text 154"/>
          <p:cNvSpPr/>
          <p:nvPr/>
        </p:nvSpPr>
        <p:spPr>
          <a:xfrm>
            <a:off x="3438516" y="11112103"/>
            <a:ext cx="233837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Similaridade</a:t>
            </a:r>
            <a:endParaRPr lang="en-US" sz="675" dirty="0"/>
          </a:p>
        </p:txBody>
      </p:sp>
      <p:sp>
        <p:nvSpPr>
          <p:cNvPr id="165" name="Text 155"/>
          <p:cNvSpPr/>
          <p:nvPr/>
        </p:nvSpPr>
        <p:spPr>
          <a:xfrm>
            <a:off x="3438516" y="11349633"/>
            <a:ext cx="637329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doc1 = nlp(</a:t>
            </a:r>
            <a:endParaRPr lang="en-US" sz="675" dirty="0"/>
          </a:p>
        </p:txBody>
      </p:sp>
      <p:sp>
        <p:nvSpPr>
          <p:cNvPr id="166" name="Text 156"/>
          <p:cNvSpPr/>
          <p:nvPr/>
        </p:nvSpPr>
        <p:spPr>
          <a:xfrm>
            <a:off x="4004407" y="11349633"/>
            <a:ext cx="38009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"gato"</a:t>
            </a:r>
            <a:endParaRPr lang="en-US" sz="675" dirty="0"/>
          </a:p>
        </p:txBody>
      </p:sp>
      <p:sp>
        <p:nvSpPr>
          <p:cNvPr id="167" name="Text 157"/>
          <p:cNvSpPr/>
          <p:nvPr/>
        </p:nvSpPr>
        <p:spPr>
          <a:xfrm>
            <a:off x="4313067" y="11349633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75" dirty="0"/>
          </a:p>
        </p:txBody>
      </p:sp>
      <p:sp>
        <p:nvSpPr>
          <p:cNvPr id="168" name="Text 158"/>
          <p:cNvSpPr/>
          <p:nvPr/>
        </p:nvSpPr>
        <p:spPr>
          <a:xfrm>
            <a:off x="3438516" y="11463933"/>
            <a:ext cx="637329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doc2 = nlp(</a:t>
            </a:r>
            <a:endParaRPr lang="en-US" sz="675" dirty="0"/>
          </a:p>
        </p:txBody>
      </p:sp>
      <p:sp>
        <p:nvSpPr>
          <p:cNvPr id="169" name="Text 159"/>
          <p:cNvSpPr/>
          <p:nvPr/>
        </p:nvSpPr>
        <p:spPr>
          <a:xfrm>
            <a:off x="4004407" y="11463933"/>
            <a:ext cx="48298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"felino"</a:t>
            </a:r>
            <a:endParaRPr lang="en-US" sz="675" dirty="0"/>
          </a:p>
        </p:txBody>
      </p:sp>
      <p:sp>
        <p:nvSpPr>
          <p:cNvPr id="170" name="Text 160"/>
          <p:cNvSpPr/>
          <p:nvPr/>
        </p:nvSpPr>
        <p:spPr>
          <a:xfrm>
            <a:off x="4415954" y="11463933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75" dirty="0"/>
          </a:p>
        </p:txBody>
      </p:sp>
      <p:sp>
        <p:nvSpPr>
          <p:cNvPr id="171" name="Text 161"/>
          <p:cNvSpPr/>
          <p:nvPr/>
        </p:nvSpPr>
        <p:spPr>
          <a:xfrm>
            <a:off x="3438516" y="11578233"/>
            <a:ext cx="1511852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print(doc1.similarity(doc2))</a:t>
            </a:r>
            <a:endParaRPr lang="en-US" sz="675" dirty="0"/>
          </a:p>
        </p:txBody>
      </p:sp>
      <p:sp>
        <p:nvSpPr>
          <p:cNvPr id="172" name="Shape 162"/>
          <p:cNvSpPr/>
          <p:nvPr/>
        </p:nvSpPr>
        <p:spPr>
          <a:xfrm>
            <a:off x="6076931" y="7083028"/>
            <a:ext cx="2667019" cy="56007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7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1231" y="7233047"/>
            <a:ext cx="160734" cy="128588"/>
          </a:xfrm>
          <a:prstGeom prst="rect">
            <a:avLst/>
          </a:prstGeom>
        </p:spPr>
      </p:pic>
      <p:sp>
        <p:nvSpPr>
          <p:cNvPr id="174" name="Text 163"/>
          <p:cNvSpPr/>
          <p:nvPr/>
        </p:nvSpPr>
        <p:spPr>
          <a:xfrm>
            <a:off x="6409116" y="7197328"/>
            <a:ext cx="75042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scikit-learn</a:t>
            </a:r>
            <a:endParaRPr lang="en-US" sz="1013" dirty="0"/>
          </a:p>
        </p:txBody>
      </p:sp>
      <p:sp>
        <p:nvSpPr>
          <p:cNvPr id="175" name="Shape 164"/>
          <p:cNvSpPr/>
          <p:nvPr/>
        </p:nvSpPr>
        <p:spPr>
          <a:xfrm>
            <a:off x="6191231" y="7483078"/>
            <a:ext cx="2438419" cy="4171950"/>
          </a:xfrm>
          <a:prstGeom prst="rect">
            <a:avLst/>
          </a:prstGeom>
          <a:solidFill>
            <a:srgbClr val="0F172A"/>
          </a:solidFill>
          <a:ln/>
        </p:spPr>
      </p:sp>
      <p:sp>
        <p:nvSpPr>
          <p:cNvPr id="176" name="Text 165"/>
          <p:cNvSpPr/>
          <p:nvPr/>
        </p:nvSpPr>
        <p:spPr>
          <a:xfrm>
            <a:off x="6276956" y="7568803"/>
            <a:ext cx="233840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from</a:t>
            </a:r>
            <a:endParaRPr lang="en-US" sz="675" dirty="0"/>
          </a:p>
        </p:txBody>
      </p:sp>
      <p:sp>
        <p:nvSpPr>
          <p:cNvPr id="177" name="Text 166"/>
          <p:cNvSpPr/>
          <p:nvPr/>
        </p:nvSpPr>
        <p:spPr>
          <a:xfrm>
            <a:off x="6276956" y="7692033"/>
            <a:ext cx="1666196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sklearn.feature_extraction.text</a:t>
            </a:r>
            <a:endParaRPr lang="en-US" sz="675" dirty="0"/>
          </a:p>
        </p:txBody>
      </p:sp>
      <p:sp>
        <p:nvSpPr>
          <p:cNvPr id="178" name="Text 167"/>
          <p:cNvSpPr/>
          <p:nvPr/>
        </p:nvSpPr>
        <p:spPr>
          <a:xfrm>
            <a:off x="6276956" y="7797403"/>
            <a:ext cx="233840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75" dirty="0"/>
          </a:p>
        </p:txBody>
      </p:sp>
      <p:sp>
        <p:nvSpPr>
          <p:cNvPr id="179" name="Text 168"/>
          <p:cNvSpPr/>
          <p:nvPr/>
        </p:nvSpPr>
        <p:spPr>
          <a:xfrm>
            <a:off x="6276956" y="7920633"/>
            <a:ext cx="84310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TfidfVectorizer</a:t>
            </a:r>
            <a:endParaRPr lang="en-US" sz="675" dirty="0"/>
          </a:p>
        </p:txBody>
      </p:sp>
      <p:sp>
        <p:nvSpPr>
          <p:cNvPr id="180" name="Text 169"/>
          <p:cNvSpPr/>
          <p:nvPr/>
        </p:nvSpPr>
        <p:spPr>
          <a:xfrm>
            <a:off x="6276956" y="8026003"/>
            <a:ext cx="233840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from</a:t>
            </a:r>
            <a:endParaRPr lang="en-US" sz="675" dirty="0"/>
          </a:p>
        </p:txBody>
      </p:sp>
      <p:sp>
        <p:nvSpPr>
          <p:cNvPr id="181" name="Text 170"/>
          <p:cNvSpPr/>
          <p:nvPr/>
        </p:nvSpPr>
        <p:spPr>
          <a:xfrm>
            <a:off x="6276956" y="8149233"/>
            <a:ext cx="1048876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sklearn.naive_bayes</a:t>
            </a:r>
            <a:endParaRPr lang="en-US" sz="675" dirty="0"/>
          </a:p>
        </p:txBody>
      </p:sp>
      <p:sp>
        <p:nvSpPr>
          <p:cNvPr id="182" name="Text 171"/>
          <p:cNvSpPr/>
          <p:nvPr/>
        </p:nvSpPr>
        <p:spPr>
          <a:xfrm>
            <a:off x="6276956" y="8254603"/>
            <a:ext cx="233840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75" dirty="0"/>
          </a:p>
        </p:txBody>
      </p:sp>
      <p:sp>
        <p:nvSpPr>
          <p:cNvPr id="183" name="Text 172"/>
          <p:cNvSpPr/>
          <p:nvPr/>
        </p:nvSpPr>
        <p:spPr>
          <a:xfrm>
            <a:off x="6276956" y="8377833"/>
            <a:ext cx="74021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MultinomialNB</a:t>
            </a:r>
            <a:endParaRPr lang="en-US" sz="675" dirty="0"/>
          </a:p>
        </p:txBody>
      </p:sp>
      <p:sp>
        <p:nvSpPr>
          <p:cNvPr id="184" name="Text 173"/>
          <p:cNvSpPr/>
          <p:nvPr/>
        </p:nvSpPr>
        <p:spPr>
          <a:xfrm>
            <a:off x="6276956" y="8483203"/>
            <a:ext cx="233840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from</a:t>
            </a:r>
            <a:endParaRPr lang="en-US" sz="675" dirty="0"/>
          </a:p>
        </p:txBody>
      </p:sp>
      <p:sp>
        <p:nvSpPr>
          <p:cNvPr id="185" name="Text 174"/>
          <p:cNvSpPr/>
          <p:nvPr/>
        </p:nvSpPr>
        <p:spPr>
          <a:xfrm>
            <a:off x="6276956" y="8606433"/>
            <a:ext cx="89453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sklearn.pipeline</a:t>
            </a:r>
            <a:endParaRPr lang="en-US" sz="675" dirty="0"/>
          </a:p>
        </p:txBody>
      </p:sp>
      <p:sp>
        <p:nvSpPr>
          <p:cNvPr id="186" name="Text 175"/>
          <p:cNvSpPr/>
          <p:nvPr/>
        </p:nvSpPr>
        <p:spPr>
          <a:xfrm>
            <a:off x="6276956" y="8711803"/>
            <a:ext cx="233840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75" dirty="0"/>
          </a:p>
        </p:txBody>
      </p:sp>
      <p:sp>
        <p:nvSpPr>
          <p:cNvPr id="187" name="Text 176"/>
          <p:cNvSpPr/>
          <p:nvPr/>
        </p:nvSpPr>
        <p:spPr>
          <a:xfrm>
            <a:off x="6276956" y="8835033"/>
            <a:ext cx="48298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Pipeline</a:t>
            </a:r>
            <a:endParaRPr lang="en-US" sz="675" dirty="0"/>
          </a:p>
        </p:txBody>
      </p:sp>
      <p:sp>
        <p:nvSpPr>
          <p:cNvPr id="188" name="Text 177"/>
          <p:cNvSpPr/>
          <p:nvPr/>
        </p:nvSpPr>
        <p:spPr>
          <a:xfrm>
            <a:off x="6276956" y="9054703"/>
            <a:ext cx="233840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Dados de exemplo</a:t>
            </a:r>
            <a:endParaRPr lang="en-US" sz="675" dirty="0"/>
          </a:p>
        </p:txBody>
      </p:sp>
      <p:sp>
        <p:nvSpPr>
          <p:cNvPr id="189" name="Text 178"/>
          <p:cNvSpPr/>
          <p:nvPr/>
        </p:nvSpPr>
        <p:spPr>
          <a:xfrm>
            <a:off x="6276956" y="9292233"/>
            <a:ext cx="53444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texts = [</a:t>
            </a:r>
            <a:endParaRPr lang="en-US" sz="675" dirty="0"/>
          </a:p>
        </p:txBody>
      </p:sp>
      <p:sp>
        <p:nvSpPr>
          <p:cNvPr id="190" name="Text 179"/>
          <p:cNvSpPr/>
          <p:nvPr/>
        </p:nvSpPr>
        <p:spPr>
          <a:xfrm>
            <a:off x="6739961" y="9292233"/>
            <a:ext cx="1048876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"Adorei este filme"</a:t>
            </a:r>
            <a:endParaRPr lang="en-US" sz="675" dirty="0"/>
          </a:p>
        </p:txBody>
      </p:sp>
      <p:sp>
        <p:nvSpPr>
          <p:cNvPr id="191" name="Text 180"/>
          <p:cNvSpPr/>
          <p:nvPr/>
        </p:nvSpPr>
        <p:spPr>
          <a:xfrm>
            <a:off x="7717399" y="9292233"/>
            <a:ext cx="17432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675" dirty="0"/>
          </a:p>
        </p:txBody>
      </p:sp>
      <p:sp>
        <p:nvSpPr>
          <p:cNvPr id="192" name="Text 181"/>
          <p:cNvSpPr/>
          <p:nvPr/>
        </p:nvSpPr>
        <p:spPr>
          <a:xfrm>
            <a:off x="6276956" y="9292233"/>
            <a:ext cx="1923427" cy="2107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"Filme terrível"</a:t>
            </a:r>
            <a:endParaRPr lang="en-US" sz="675" dirty="0"/>
          </a:p>
        </p:txBody>
      </p:sp>
      <p:sp>
        <p:nvSpPr>
          <p:cNvPr id="193" name="Text 182"/>
          <p:cNvSpPr/>
          <p:nvPr/>
        </p:nvSpPr>
        <p:spPr>
          <a:xfrm>
            <a:off x="6739961" y="9406533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]</a:t>
            </a:r>
            <a:endParaRPr lang="en-US" sz="675" dirty="0"/>
          </a:p>
        </p:txBody>
      </p:sp>
      <p:sp>
        <p:nvSpPr>
          <p:cNvPr id="194" name="Text 183"/>
          <p:cNvSpPr/>
          <p:nvPr/>
        </p:nvSpPr>
        <p:spPr>
          <a:xfrm>
            <a:off x="6276956" y="9520833"/>
            <a:ext cx="58587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labels = [</a:t>
            </a:r>
            <a:endParaRPr lang="en-US" sz="675" dirty="0"/>
          </a:p>
        </p:txBody>
      </p:sp>
      <p:sp>
        <p:nvSpPr>
          <p:cNvPr id="195" name="Text 184"/>
          <p:cNvSpPr/>
          <p:nvPr/>
        </p:nvSpPr>
        <p:spPr>
          <a:xfrm>
            <a:off x="6791390" y="9520833"/>
            <a:ext cx="58587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"positivo"</a:t>
            </a:r>
            <a:endParaRPr lang="en-US" sz="675" dirty="0"/>
          </a:p>
        </p:txBody>
      </p:sp>
      <p:sp>
        <p:nvSpPr>
          <p:cNvPr id="196" name="Text 185"/>
          <p:cNvSpPr/>
          <p:nvPr/>
        </p:nvSpPr>
        <p:spPr>
          <a:xfrm>
            <a:off x="7305824" y="9520833"/>
            <a:ext cx="17432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675" dirty="0"/>
          </a:p>
        </p:txBody>
      </p:sp>
      <p:sp>
        <p:nvSpPr>
          <p:cNvPr id="197" name="Text 186"/>
          <p:cNvSpPr/>
          <p:nvPr/>
        </p:nvSpPr>
        <p:spPr>
          <a:xfrm>
            <a:off x="7408711" y="9520833"/>
            <a:ext cx="58587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"negativo"</a:t>
            </a:r>
            <a:endParaRPr lang="en-US" sz="675" dirty="0"/>
          </a:p>
        </p:txBody>
      </p:sp>
      <p:sp>
        <p:nvSpPr>
          <p:cNvPr id="198" name="Text 187"/>
          <p:cNvSpPr/>
          <p:nvPr/>
        </p:nvSpPr>
        <p:spPr>
          <a:xfrm>
            <a:off x="7923144" y="9520833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]</a:t>
            </a:r>
            <a:endParaRPr lang="en-US" sz="675" dirty="0"/>
          </a:p>
        </p:txBody>
      </p:sp>
      <p:sp>
        <p:nvSpPr>
          <p:cNvPr id="199" name="Text 188"/>
          <p:cNvSpPr/>
          <p:nvPr/>
        </p:nvSpPr>
        <p:spPr>
          <a:xfrm>
            <a:off x="6276956" y="9740503"/>
            <a:ext cx="233840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Pipeline de classificação</a:t>
            </a:r>
            <a:endParaRPr lang="en-US" sz="675" dirty="0"/>
          </a:p>
        </p:txBody>
      </p:sp>
      <p:sp>
        <p:nvSpPr>
          <p:cNvPr id="200" name="Text 189"/>
          <p:cNvSpPr/>
          <p:nvPr/>
        </p:nvSpPr>
        <p:spPr>
          <a:xfrm>
            <a:off x="6276956" y="9978033"/>
            <a:ext cx="115176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pipeline = Pipeline([</a:t>
            </a:r>
            <a:endParaRPr lang="en-US" sz="675" dirty="0"/>
          </a:p>
        </p:txBody>
      </p:sp>
      <p:sp>
        <p:nvSpPr>
          <p:cNvPr id="201" name="Text 190"/>
          <p:cNvSpPr/>
          <p:nvPr/>
        </p:nvSpPr>
        <p:spPr>
          <a:xfrm>
            <a:off x="6276956" y="10092333"/>
            <a:ext cx="32866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675" dirty="0"/>
          </a:p>
        </p:txBody>
      </p:sp>
      <p:sp>
        <p:nvSpPr>
          <p:cNvPr id="202" name="Text 191"/>
          <p:cNvSpPr/>
          <p:nvPr/>
        </p:nvSpPr>
        <p:spPr>
          <a:xfrm>
            <a:off x="6534187" y="10092333"/>
            <a:ext cx="43155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'tfidf'</a:t>
            </a:r>
            <a:endParaRPr lang="en-US" sz="675" dirty="0"/>
          </a:p>
        </p:txBody>
      </p:sp>
      <p:sp>
        <p:nvSpPr>
          <p:cNvPr id="203" name="Text 192"/>
          <p:cNvSpPr/>
          <p:nvPr/>
        </p:nvSpPr>
        <p:spPr>
          <a:xfrm>
            <a:off x="6894305" y="10092333"/>
            <a:ext cx="115176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 TfidfVectorizer()),</a:t>
            </a:r>
            <a:endParaRPr lang="en-US" sz="675" dirty="0"/>
          </a:p>
        </p:txBody>
      </p:sp>
      <p:sp>
        <p:nvSpPr>
          <p:cNvPr id="204" name="Text 193"/>
          <p:cNvSpPr/>
          <p:nvPr/>
        </p:nvSpPr>
        <p:spPr>
          <a:xfrm>
            <a:off x="6276956" y="10206633"/>
            <a:ext cx="32866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(</a:t>
            </a:r>
            <a:endParaRPr lang="en-US" sz="675" dirty="0"/>
          </a:p>
        </p:txBody>
      </p:sp>
      <p:sp>
        <p:nvSpPr>
          <p:cNvPr id="205" name="Text 194"/>
          <p:cNvSpPr/>
          <p:nvPr/>
        </p:nvSpPr>
        <p:spPr>
          <a:xfrm>
            <a:off x="6534187" y="10206633"/>
            <a:ext cx="68875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'classifier'</a:t>
            </a:r>
            <a:endParaRPr lang="en-US" sz="675" dirty="0"/>
          </a:p>
        </p:txBody>
      </p:sp>
      <p:sp>
        <p:nvSpPr>
          <p:cNvPr id="206" name="Text 195"/>
          <p:cNvSpPr/>
          <p:nvPr/>
        </p:nvSpPr>
        <p:spPr>
          <a:xfrm>
            <a:off x="7151508" y="10206633"/>
            <a:ext cx="99741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 MultinomialNB())</a:t>
            </a:r>
            <a:endParaRPr lang="en-US" sz="675" dirty="0"/>
          </a:p>
        </p:txBody>
      </p:sp>
      <p:sp>
        <p:nvSpPr>
          <p:cNvPr id="207" name="Text 196"/>
          <p:cNvSpPr/>
          <p:nvPr/>
        </p:nvSpPr>
        <p:spPr>
          <a:xfrm>
            <a:off x="6276956" y="10320933"/>
            <a:ext cx="17432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])</a:t>
            </a:r>
            <a:endParaRPr lang="en-US" sz="675" dirty="0"/>
          </a:p>
        </p:txBody>
      </p:sp>
      <p:sp>
        <p:nvSpPr>
          <p:cNvPr id="208" name="Text 197"/>
          <p:cNvSpPr/>
          <p:nvPr/>
        </p:nvSpPr>
        <p:spPr>
          <a:xfrm>
            <a:off x="6276956" y="10540603"/>
            <a:ext cx="233840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Treinar</a:t>
            </a:r>
            <a:endParaRPr lang="en-US" sz="675" dirty="0"/>
          </a:p>
        </p:txBody>
      </p:sp>
      <p:sp>
        <p:nvSpPr>
          <p:cNvPr id="209" name="Text 198"/>
          <p:cNvSpPr/>
          <p:nvPr/>
        </p:nvSpPr>
        <p:spPr>
          <a:xfrm>
            <a:off x="6276956" y="10778133"/>
            <a:ext cx="1460422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pipeline.fit(texts, labels)</a:t>
            </a:r>
            <a:endParaRPr lang="en-US" sz="675" dirty="0"/>
          </a:p>
        </p:txBody>
      </p:sp>
      <p:sp>
        <p:nvSpPr>
          <p:cNvPr id="210" name="Text 199"/>
          <p:cNvSpPr/>
          <p:nvPr/>
        </p:nvSpPr>
        <p:spPr>
          <a:xfrm>
            <a:off x="6276956" y="10997803"/>
            <a:ext cx="233840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Predizer</a:t>
            </a:r>
            <a:endParaRPr lang="en-US" sz="675" dirty="0"/>
          </a:p>
        </p:txBody>
      </p:sp>
      <p:sp>
        <p:nvSpPr>
          <p:cNvPr id="211" name="Text 200"/>
          <p:cNvSpPr/>
          <p:nvPr/>
        </p:nvSpPr>
        <p:spPr>
          <a:xfrm>
            <a:off x="6276956" y="11235333"/>
            <a:ext cx="1666196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prediction = pipeline.predict([</a:t>
            </a:r>
            <a:endParaRPr lang="en-US" sz="675" dirty="0"/>
          </a:p>
        </p:txBody>
      </p:sp>
      <p:sp>
        <p:nvSpPr>
          <p:cNvPr id="212" name="Text 201"/>
          <p:cNvSpPr/>
          <p:nvPr/>
        </p:nvSpPr>
        <p:spPr>
          <a:xfrm>
            <a:off x="6276956" y="11235333"/>
            <a:ext cx="1974856" cy="2107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"Filme incrível"</a:t>
            </a:r>
            <a:endParaRPr lang="en-US" sz="675" dirty="0"/>
          </a:p>
        </p:txBody>
      </p:sp>
      <p:sp>
        <p:nvSpPr>
          <p:cNvPr id="213" name="Text 202"/>
          <p:cNvSpPr/>
          <p:nvPr/>
        </p:nvSpPr>
        <p:spPr>
          <a:xfrm>
            <a:off x="6739961" y="11349633"/>
            <a:ext cx="17432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])</a:t>
            </a:r>
            <a:endParaRPr lang="en-US" sz="675" dirty="0"/>
          </a:p>
        </p:txBody>
      </p:sp>
      <p:sp>
        <p:nvSpPr>
          <p:cNvPr id="214" name="Text 203"/>
          <p:cNvSpPr/>
          <p:nvPr/>
        </p:nvSpPr>
        <p:spPr>
          <a:xfrm>
            <a:off x="6276956" y="11463933"/>
            <a:ext cx="945989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print(prediction)</a:t>
            </a:r>
            <a:endParaRPr lang="en-US" sz="675" dirty="0"/>
          </a:p>
        </p:txBody>
      </p:sp>
      <p:sp>
        <p:nvSpPr>
          <p:cNvPr id="215" name="Shape 204"/>
          <p:cNvSpPr/>
          <p:nvPr/>
        </p:nvSpPr>
        <p:spPr>
          <a:xfrm>
            <a:off x="400050" y="12855178"/>
            <a:ext cx="8343900" cy="20002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216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4174" y="13026628"/>
            <a:ext cx="107156" cy="142875"/>
          </a:xfrm>
          <a:prstGeom prst="rect">
            <a:avLst/>
          </a:prstGeom>
        </p:spPr>
      </p:pic>
      <p:sp>
        <p:nvSpPr>
          <p:cNvPr id="217" name="Text 205"/>
          <p:cNvSpPr/>
          <p:nvPr/>
        </p:nvSpPr>
        <p:spPr>
          <a:xfrm>
            <a:off x="3558480" y="12998053"/>
            <a:ext cx="226278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Quando Usar Cada Ferramenta?</a:t>
            </a:r>
            <a:endParaRPr lang="en-US" sz="1125" dirty="0"/>
          </a:p>
        </p:txBody>
      </p:sp>
      <p:sp>
        <p:nvSpPr>
          <p:cNvPr id="218" name="Shape 206"/>
          <p:cNvSpPr/>
          <p:nvPr/>
        </p:nvSpPr>
        <p:spPr>
          <a:xfrm>
            <a:off x="542925" y="13312378"/>
            <a:ext cx="2571750" cy="1400175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219" name="Text 207"/>
          <p:cNvSpPr/>
          <p:nvPr/>
        </p:nvSpPr>
        <p:spPr>
          <a:xfrm>
            <a:off x="657225" y="13426678"/>
            <a:ext cx="24145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NLTK quando:</a:t>
            </a:r>
            <a:endParaRPr lang="en-US" sz="788" dirty="0"/>
          </a:p>
        </p:txBody>
      </p:sp>
      <p:sp>
        <p:nvSpPr>
          <p:cNvPr id="220" name="Text 208"/>
          <p:cNvSpPr/>
          <p:nvPr/>
        </p:nvSpPr>
        <p:spPr>
          <a:xfrm>
            <a:off x="657225" y="13669566"/>
            <a:ext cx="13425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</a:t>
            </a:r>
            <a:endParaRPr lang="en-US" sz="788" dirty="0"/>
          </a:p>
        </p:txBody>
      </p:sp>
      <p:sp>
        <p:nvSpPr>
          <p:cNvPr id="221" name="Text 209"/>
          <p:cNvSpPr/>
          <p:nvPr/>
        </p:nvSpPr>
        <p:spPr>
          <a:xfrm>
            <a:off x="720040" y="13669566"/>
            <a:ext cx="921516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b="1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Aprendendo PLN:</a:t>
            </a:r>
            <a:endParaRPr lang="en-US" sz="788" dirty="0"/>
          </a:p>
        </p:txBody>
      </p:sp>
      <p:sp>
        <p:nvSpPr>
          <p:cNvPr id="222" name="Text 210"/>
          <p:cNvSpPr/>
          <p:nvPr/>
        </p:nvSpPr>
        <p:spPr>
          <a:xfrm>
            <a:off x="1570118" y="13669566"/>
            <a:ext cx="1227944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Excelente para educação</a:t>
            </a:r>
            <a:endParaRPr lang="en-US" sz="788" dirty="0"/>
          </a:p>
        </p:txBody>
      </p:sp>
      <p:sp>
        <p:nvSpPr>
          <p:cNvPr id="223" name="Text 211"/>
          <p:cNvSpPr/>
          <p:nvPr/>
        </p:nvSpPr>
        <p:spPr>
          <a:xfrm>
            <a:off x="657225" y="13869591"/>
            <a:ext cx="13425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</a:t>
            </a:r>
            <a:endParaRPr lang="en-US" sz="788" dirty="0"/>
          </a:p>
        </p:txBody>
      </p:sp>
      <p:sp>
        <p:nvSpPr>
          <p:cNvPr id="224" name="Text 212"/>
          <p:cNvSpPr/>
          <p:nvPr/>
        </p:nvSpPr>
        <p:spPr>
          <a:xfrm>
            <a:off x="720040" y="13869591"/>
            <a:ext cx="1077227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b="1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Prototipagem rápida:</a:t>
            </a:r>
            <a:endParaRPr lang="en-US" sz="788" dirty="0"/>
          </a:p>
        </p:txBody>
      </p:sp>
      <p:sp>
        <p:nvSpPr>
          <p:cNvPr id="225" name="Text 213"/>
          <p:cNvSpPr/>
          <p:nvPr/>
        </p:nvSpPr>
        <p:spPr>
          <a:xfrm>
            <a:off x="1725830" y="13869591"/>
            <a:ext cx="1133261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Muitas funções prontas</a:t>
            </a:r>
            <a:endParaRPr lang="en-US" sz="788" dirty="0"/>
          </a:p>
        </p:txBody>
      </p:sp>
      <p:sp>
        <p:nvSpPr>
          <p:cNvPr id="226" name="Text 214"/>
          <p:cNvSpPr/>
          <p:nvPr/>
        </p:nvSpPr>
        <p:spPr>
          <a:xfrm>
            <a:off x="657225" y="14069616"/>
            <a:ext cx="13425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</a:t>
            </a:r>
            <a:endParaRPr lang="en-US" sz="788" dirty="0"/>
          </a:p>
        </p:txBody>
      </p:sp>
      <p:sp>
        <p:nvSpPr>
          <p:cNvPr id="227" name="Text 215"/>
          <p:cNvSpPr/>
          <p:nvPr/>
        </p:nvSpPr>
        <p:spPr>
          <a:xfrm>
            <a:off x="720040" y="14069616"/>
            <a:ext cx="108325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b="1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Pesquisa acadêmica:</a:t>
            </a:r>
            <a:endParaRPr lang="en-US" sz="788" dirty="0"/>
          </a:p>
        </p:txBody>
      </p:sp>
      <p:sp>
        <p:nvSpPr>
          <p:cNvPr id="228" name="Text 216"/>
          <p:cNvSpPr/>
          <p:nvPr/>
        </p:nvSpPr>
        <p:spPr>
          <a:xfrm>
            <a:off x="1731857" y="14069616"/>
            <a:ext cx="999651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Algoritmos clássicos</a:t>
            </a:r>
            <a:endParaRPr lang="en-US" sz="788" dirty="0"/>
          </a:p>
        </p:txBody>
      </p:sp>
      <p:sp>
        <p:nvSpPr>
          <p:cNvPr id="229" name="Text 217"/>
          <p:cNvSpPr/>
          <p:nvPr/>
        </p:nvSpPr>
        <p:spPr>
          <a:xfrm>
            <a:off x="657225" y="14269641"/>
            <a:ext cx="13425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</a:t>
            </a:r>
            <a:endParaRPr lang="en-US" sz="788" dirty="0"/>
          </a:p>
        </p:txBody>
      </p:sp>
      <p:sp>
        <p:nvSpPr>
          <p:cNvPr id="230" name="Text 218"/>
          <p:cNvSpPr/>
          <p:nvPr/>
        </p:nvSpPr>
        <p:spPr>
          <a:xfrm>
            <a:off x="720040" y="14269641"/>
            <a:ext cx="1060791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b="1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exploratória:</a:t>
            </a:r>
            <a:endParaRPr lang="en-US" sz="788" dirty="0"/>
          </a:p>
        </p:txBody>
      </p:sp>
      <p:sp>
        <p:nvSpPr>
          <p:cNvPr id="231" name="Text 219"/>
          <p:cNvSpPr/>
          <p:nvPr/>
        </p:nvSpPr>
        <p:spPr>
          <a:xfrm>
            <a:off x="1709393" y="14269641"/>
            <a:ext cx="88306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Corpora incluídos</a:t>
            </a:r>
            <a:endParaRPr lang="en-US" sz="788" dirty="0"/>
          </a:p>
        </p:txBody>
      </p:sp>
      <p:sp>
        <p:nvSpPr>
          <p:cNvPr id="232" name="Text 220"/>
          <p:cNvSpPr/>
          <p:nvPr/>
        </p:nvSpPr>
        <p:spPr>
          <a:xfrm>
            <a:off x="657225" y="14469666"/>
            <a:ext cx="13425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</a:t>
            </a:r>
            <a:endParaRPr lang="en-US" sz="788" dirty="0"/>
          </a:p>
        </p:txBody>
      </p:sp>
      <p:sp>
        <p:nvSpPr>
          <p:cNvPr id="233" name="Text 221"/>
          <p:cNvSpPr/>
          <p:nvPr/>
        </p:nvSpPr>
        <p:spPr>
          <a:xfrm>
            <a:off x="720040" y="14469666"/>
            <a:ext cx="71055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b="1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Flexibilidade:</a:t>
            </a:r>
            <a:endParaRPr lang="en-US" sz="788" dirty="0"/>
          </a:p>
        </p:txBody>
      </p:sp>
      <p:sp>
        <p:nvSpPr>
          <p:cNvPr id="234" name="Text 222"/>
          <p:cNvSpPr/>
          <p:nvPr/>
        </p:nvSpPr>
        <p:spPr>
          <a:xfrm>
            <a:off x="1359154" y="14469666"/>
            <a:ext cx="1266704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Controle total do processo</a:t>
            </a:r>
            <a:endParaRPr lang="en-US" sz="788" dirty="0"/>
          </a:p>
        </p:txBody>
      </p:sp>
      <p:sp>
        <p:nvSpPr>
          <p:cNvPr id="235" name="Shape 223"/>
          <p:cNvSpPr/>
          <p:nvPr/>
        </p:nvSpPr>
        <p:spPr>
          <a:xfrm>
            <a:off x="3286125" y="13312378"/>
            <a:ext cx="2571750" cy="1400175"/>
          </a:xfrm>
          <a:prstGeom prst="rect">
            <a:avLst/>
          </a:prstGeom>
          <a:solidFill>
            <a:srgbClr val="ECFDF5"/>
          </a:solidFill>
          <a:ln/>
        </p:spPr>
      </p:sp>
      <p:sp>
        <p:nvSpPr>
          <p:cNvPr id="236" name="Text 224"/>
          <p:cNvSpPr/>
          <p:nvPr/>
        </p:nvSpPr>
        <p:spPr>
          <a:xfrm>
            <a:off x="3400425" y="13426678"/>
            <a:ext cx="24145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spaCy quando:</a:t>
            </a:r>
            <a:endParaRPr lang="en-US" sz="788" dirty="0"/>
          </a:p>
        </p:txBody>
      </p:sp>
      <p:sp>
        <p:nvSpPr>
          <p:cNvPr id="237" name="Text 225"/>
          <p:cNvSpPr/>
          <p:nvPr/>
        </p:nvSpPr>
        <p:spPr>
          <a:xfrm>
            <a:off x="3400425" y="13669566"/>
            <a:ext cx="13425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</a:t>
            </a:r>
            <a:endParaRPr lang="en-US" sz="788" dirty="0"/>
          </a:p>
        </p:txBody>
      </p:sp>
      <p:sp>
        <p:nvSpPr>
          <p:cNvPr id="238" name="Text 226"/>
          <p:cNvSpPr/>
          <p:nvPr/>
        </p:nvSpPr>
        <p:spPr>
          <a:xfrm>
            <a:off x="3463240" y="13669566"/>
            <a:ext cx="566003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b="1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Produção:</a:t>
            </a:r>
            <a:endParaRPr lang="en-US" sz="788" dirty="0"/>
          </a:p>
        </p:txBody>
      </p:sp>
      <p:sp>
        <p:nvSpPr>
          <p:cNvPr id="239" name="Text 227"/>
          <p:cNvSpPr/>
          <p:nvPr/>
        </p:nvSpPr>
        <p:spPr>
          <a:xfrm>
            <a:off x="3957805" y="13669566"/>
            <a:ext cx="966276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crítica</a:t>
            </a:r>
            <a:endParaRPr lang="en-US" sz="788" dirty="0"/>
          </a:p>
        </p:txBody>
      </p:sp>
      <p:sp>
        <p:nvSpPr>
          <p:cNvPr id="240" name="Text 228"/>
          <p:cNvSpPr/>
          <p:nvPr/>
        </p:nvSpPr>
        <p:spPr>
          <a:xfrm>
            <a:off x="3400425" y="13869591"/>
            <a:ext cx="13425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</a:t>
            </a:r>
            <a:endParaRPr lang="en-US" sz="788" dirty="0"/>
          </a:p>
        </p:txBody>
      </p:sp>
      <p:sp>
        <p:nvSpPr>
          <p:cNvPr id="241" name="Text 229"/>
          <p:cNvSpPr/>
          <p:nvPr/>
        </p:nvSpPr>
        <p:spPr>
          <a:xfrm>
            <a:off x="3463240" y="13869591"/>
            <a:ext cx="960583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b="1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Pipeline completo:</a:t>
            </a:r>
            <a:endParaRPr lang="en-US" sz="788" dirty="0"/>
          </a:p>
        </p:txBody>
      </p:sp>
      <p:sp>
        <p:nvSpPr>
          <p:cNvPr id="242" name="Text 230"/>
          <p:cNvSpPr/>
          <p:nvPr/>
        </p:nvSpPr>
        <p:spPr>
          <a:xfrm>
            <a:off x="4352385" y="13869591"/>
            <a:ext cx="933264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end-to-end</a:t>
            </a:r>
            <a:endParaRPr lang="en-US" sz="788" dirty="0"/>
          </a:p>
        </p:txBody>
      </p:sp>
      <p:sp>
        <p:nvSpPr>
          <p:cNvPr id="243" name="Text 231"/>
          <p:cNvSpPr/>
          <p:nvPr/>
        </p:nvSpPr>
        <p:spPr>
          <a:xfrm>
            <a:off x="3400425" y="14069616"/>
            <a:ext cx="13425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</a:t>
            </a:r>
            <a:endParaRPr lang="en-US" sz="788" dirty="0"/>
          </a:p>
        </p:txBody>
      </p:sp>
      <p:sp>
        <p:nvSpPr>
          <p:cNvPr id="244" name="Text 232"/>
          <p:cNvSpPr/>
          <p:nvPr/>
        </p:nvSpPr>
        <p:spPr>
          <a:xfrm>
            <a:off x="3463240" y="14069616"/>
            <a:ext cx="949337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b="1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Múltiplos idiomas:</a:t>
            </a:r>
            <a:endParaRPr lang="en-US" sz="788" dirty="0"/>
          </a:p>
        </p:txBody>
      </p:sp>
      <p:sp>
        <p:nvSpPr>
          <p:cNvPr id="245" name="Text 233"/>
          <p:cNvSpPr/>
          <p:nvPr/>
        </p:nvSpPr>
        <p:spPr>
          <a:xfrm>
            <a:off x="4341140" y="14069616"/>
            <a:ext cx="1094333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Modelos pré-treinados</a:t>
            </a:r>
            <a:endParaRPr lang="en-US" sz="788" dirty="0"/>
          </a:p>
        </p:txBody>
      </p:sp>
      <p:sp>
        <p:nvSpPr>
          <p:cNvPr id="246" name="Text 234"/>
          <p:cNvSpPr/>
          <p:nvPr/>
        </p:nvSpPr>
        <p:spPr>
          <a:xfrm>
            <a:off x="3400425" y="14269641"/>
            <a:ext cx="13425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</a:t>
            </a:r>
            <a:endParaRPr lang="en-US" sz="788" dirty="0"/>
          </a:p>
        </p:txBody>
      </p:sp>
      <p:sp>
        <p:nvSpPr>
          <p:cNvPr id="247" name="Text 235"/>
          <p:cNvSpPr/>
          <p:nvPr/>
        </p:nvSpPr>
        <p:spPr>
          <a:xfrm>
            <a:off x="3463240" y="14269641"/>
            <a:ext cx="63830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b="1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NER e POS:</a:t>
            </a:r>
            <a:endParaRPr lang="en-US" sz="788" dirty="0"/>
          </a:p>
        </p:txBody>
      </p:sp>
      <p:sp>
        <p:nvSpPr>
          <p:cNvPr id="248" name="Text 236"/>
          <p:cNvSpPr/>
          <p:nvPr/>
        </p:nvSpPr>
        <p:spPr>
          <a:xfrm>
            <a:off x="4030107" y="14269641"/>
            <a:ext cx="1283280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Resultados state-of-the-art</a:t>
            </a:r>
            <a:endParaRPr lang="en-US" sz="788" dirty="0"/>
          </a:p>
        </p:txBody>
      </p:sp>
      <p:sp>
        <p:nvSpPr>
          <p:cNvPr id="249" name="Text 237"/>
          <p:cNvSpPr/>
          <p:nvPr/>
        </p:nvSpPr>
        <p:spPr>
          <a:xfrm>
            <a:off x="3400425" y="14469666"/>
            <a:ext cx="13425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</a:t>
            </a:r>
            <a:endParaRPr lang="en-US" sz="788" dirty="0"/>
          </a:p>
        </p:txBody>
      </p:sp>
      <p:sp>
        <p:nvSpPr>
          <p:cNvPr id="250" name="Text 238"/>
          <p:cNvSpPr/>
          <p:nvPr/>
        </p:nvSpPr>
        <p:spPr>
          <a:xfrm>
            <a:off x="3463240" y="14469666"/>
            <a:ext cx="78271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b="1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Integração ML:</a:t>
            </a:r>
            <a:endParaRPr lang="en-US" sz="788" dirty="0"/>
          </a:p>
        </p:txBody>
      </p:sp>
      <p:sp>
        <p:nvSpPr>
          <p:cNvPr id="251" name="Text 239"/>
          <p:cNvSpPr/>
          <p:nvPr/>
        </p:nvSpPr>
        <p:spPr>
          <a:xfrm>
            <a:off x="4174517" y="14469666"/>
            <a:ext cx="1366382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Compatível com frameworks</a:t>
            </a:r>
            <a:endParaRPr lang="en-US" sz="788" dirty="0"/>
          </a:p>
        </p:txBody>
      </p:sp>
      <p:sp>
        <p:nvSpPr>
          <p:cNvPr id="252" name="Shape 240"/>
          <p:cNvSpPr/>
          <p:nvPr/>
        </p:nvSpPr>
        <p:spPr>
          <a:xfrm>
            <a:off x="6029325" y="13312378"/>
            <a:ext cx="2571750" cy="1400175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253" name="Text 241"/>
          <p:cNvSpPr/>
          <p:nvPr/>
        </p:nvSpPr>
        <p:spPr>
          <a:xfrm>
            <a:off x="6143625" y="13426678"/>
            <a:ext cx="24145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scikit-learn quando:</a:t>
            </a:r>
            <a:endParaRPr lang="en-US" sz="788" dirty="0"/>
          </a:p>
        </p:txBody>
      </p:sp>
      <p:sp>
        <p:nvSpPr>
          <p:cNvPr id="254" name="Text 242"/>
          <p:cNvSpPr/>
          <p:nvPr/>
        </p:nvSpPr>
        <p:spPr>
          <a:xfrm>
            <a:off x="6143625" y="13669566"/>
            <a:ext cx="13425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</a:t>
            </a:r>
            <a:endParaRPr lang="en-US" sz="788" dirty="0"/>
          </a:p>
        </p:txBody>
      </p:sp>
      <p:sp>
        <p:nvSpPr>
          <p:cNvPr id="255" name="Text 243"/>
          <p:cNvSpPr/>
          <p:nvPr/>
        </p:nvSpPr>
        <p:spPr>
          <a:xfrm>
            <a:off x="6206440" y="13669566"/>
            <a:ext cx="1155334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b="1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Classificação de texto:</a:t>
            </a:r>
            <a:endParaRPr lang="en-US" sz="788" dirty="0"/>
          </a:p>
        </p:txBody>
      </p:sp>
      <p:sp>
        <p:nvSpPr>
          <p:cNvPr id="256" name="Text 244"/>
          <p:cNvSpPr/>
          <p:nvPr/>
        </p:nvSpPr>
        <p:spPr>
          <a:xfrm>
            <a:off x="7290336" y="13669566"/>
            <a:ext cx="97752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Algoritmos robustos</a:t>
            </a:r>
            <a:endParaRPr lang="en-US" sz="788" dirty="0"/>
          </a:p>
        </p:txBody>
      </p:sp>
      <p:sp>
        <p:nvSpPr>
          <p:cNvPr id="257" name="Text 245"/>
          <p:cNvSpPr/>
          <p:nvPr/>
        </p:nvSpPr>
        <p:spPr>
          <a:xfrm>
            <a:off x="6143625" y="13869591"/>
            <a:ext cx="13425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</a:t>
            </a:r>
            <a:endParaRPr lang="en-US" sz="788" dirty="0"/>
          </a:p>
        </p:txBody>
      </p:sp>
      <p:sp>
        <p:nvSpPr>
          <p:cNvPr id="258" name="Text 246"/>
          <p:cNvSpPr/>
          <p:nvPr/>
        </p:nvSpPr>
        <p:spPr>
          <a:xfrm>
            <a:off x="6206440" y="13869591"/>
            <a:ext cx="599294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b="1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Clustering:</a:t>
            </a:r>
            <a:endParaRPr lang="en-US" sz="788" dirty="0"/>
          </a:p>
        </p:txBody>
      </p:sp>
      <p:sp>
        <p:nvSpPr>
          <p:cNvPr id="259" name="Text 247"/>
          <p:cNvSpPr/>
          <p:nvPr/>
        </p:nvSpPr>
        <p:spPr>
          <a:xfrm>
            <a:off x="6734296" y="13869591"/>
            <a:ext cx="1405840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Agrupamento de documentos</a:t>
            </a:r>
            <a:endParaRPr lang="en-US" sz="788" dirty="0"/>
          </a:p>
        </p:txBody>
      </p:sp>
      <p:sp>
        <p:nvSpPr>
          <p:cNvPr id="260" name="Text 248"/>
          <p:cNvSpPr/>
          <p:nvPr/>
        </p:nvSpPr>
        <p:spPr>
          <a:xfrm>
            <a:off x="6143625" y="14069616"/>
            <a:ext cx="13425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</a:t>
            </a:r>
            <a:endParaRPr lang="en-US" sz="788" dirty="0"/>
          </a:p>
        </p:txBody>
      </p:sp>
      <p:sp>
        <p:nvSpPr>
          <p:cNvPr id="261" name="Text 249"/>
          <p:cNvSpPr/>
          <p:nvPr/>
        </p:nvSpPr>
        <p:spPr>
          <a:xfrm>
            <a:off x="6206440" y="14069616"/>
            <a:ext cx="1060624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b="1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engineering:</a:t>
            </a:r>
            <a:endParaRPr lang="en-US" sz="788" dirty="0"/>
          </a:p>
        </p:txBody>
      </p:sp>
      <p:sp>
        <p:nvSpPr>
          <p:cNvPr id="262" name="Text 250"/>
          <p:cNvSpPr/>
          <p:nvPr/>
        </p:nvSpPr>
        <p:spPr>
          <a:xfrm>
            <a:off x="7195626" y="14069616"/>
            <a:ext cx="880914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TF-IDF, n-gramas</a:t>
            </a:r>
            <a:endParaRPr lang="en-US" sz="788" dirty="0"/>
          </a:p>
        </p:txBody>
      </p:sp>
      <p:sp>
        <p:nvSpPr>
          <p:cNvPr id="263" name="Text 251"/>
          <p:cNvSpPr/>
          <p:nvPr/>
        </p:nvSpPr>
        <p:spPr>
          <a:xfrm>
            <a:off x="6143625" y="14269641"/>
            <a:ext cx="13425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</a:t>
            </a:r>
            <a:endParaRPr lang="en-US" sz="788" dirty="0"/>
          </a:p>
        </p:txBody>
      </p:sp>
      <p:sp>
        <p:nvSpPr>
          <p:cNvPr id="264" name="Text 252"/>
          <p:cNvSpPr/>
          <p:nvPr/>
        </p:nvSpPr>
        <p:spPr>
          <a:xfrm>
            <a:off x="6206440" y="14269641"/>
            <a:ext cx="568040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b="1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Avaliação:</a:t>
            </a:r>
            <a:endParaRPr lang="en-US" sz="788" dirty="0"/>
          </a:p>
        </p:txBody>
      </p:sp>
      <p:sp>
        <p:nvSpPr>
          <p:cNvPr id="265" name="Text 253"/>
          <p:cNvSpPr/>
          <p:nvPr/>
        </p:nvSpPr>
        <p:spPr>
          <a:xfrm>
            <a:off x="6703042" y="14269641"/>
            <a:ext cx="1010869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Métricas e validação</a:t>
            </a:r>
            <a:endParaRPr lang="en-US" sz="788" dirty="0"/>
          </a:p>
        </p:txBody>
      </p:sp>
      <p:sp>
        <p:nvSpPr>
          <p:cNvPr id="266" name="Text 254"/>
          <p:cNvSpPr/>
          <p:nvPr/>
        </p:nvSpPr>
        <p:spPr>
          <a:xfrm>
            <a:off x="6143625" y="14469666"/>
            <a:ext cx="134252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</a:t>
            </a:r>
            <a:endParaRPr lang="en-US" sz="788" dirty="0"/>
          </a:p>
        </p:txBody>
      </p:sp>
      <p:sp>
        <p:nvSpPr>
          <p:cNvPr id="267" name="Text 255"/>
          <p:cNvSpPr/>
          <p:nvPr/>
        </p:nvSpPr>
        <p:spPr>
          <a:xfrm>
            <a:off x="6206440" y="14469666"/>
            <a:ext cx="660434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b="1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Pipeline ML:</a:t>
            </a:r>
            <a:endParaRPr lang="en-US" sz="788" dirty="0"/>
          </a:p>
        </p:txBody>
      </p:sp>
      <p:sp>
        <p:nvSpPr>
          <p:cNvPr id="268" name="Text 256"/>
          <p:cNvSpPr/>
          <p:nvPr/>
        </p:nvSpPr>
        <p:spPr>
          <a:xfrm>
            <a:off x="6795436" y="14469666"/>
            <a:ext cx="1583457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Integração com outros algoritmos</a:t>
            </a:r>
            <a:endParaRPr lang="en-US" sz="788" dirty="0"/>
          </a:p>
        </p:txBody>
      </p:sp>
      <p:pic>
        <p:nvPicPr>
          <p:cNvPr id="269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494" y="15255478"/>
            <a:ext cx="128588" cy="128588"/>
          </a:xfrm>
          <a:prstGeom prst="rect">
            <a:avLst/>
          </a:prstGeom>
        </p:spPr>
      </p:pic>
      <p:sp>
        <p:nvSpPr>
          <p:cNvPr id="270" name="Text 257"/>
          <p:cNvSpPr/>
          <p:nvPr/>
        </p:nvSpPr>
        <p:spPr>
          <a:xfrm>
            <a:off x="834451" y="15169753"/>
            <a:ext cx="122710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Insight Fundamental:</a:t>
            </a:r>
            <a:endParaRPr lang="en-US" sz="900" dirty="0"/>
          </a:p>
        </p:txBody>
      </p:sp>
      <p:sp>
        <p:nvSpPr>
          <p:cNvPr id="271" name="Text 258"/>
          <p:cNvSpPr/>
          <p:nvPr/>
        </p:nvSpPr>
        <p:spPr>
          <a:xfrm>
            <a:off x="1990120" y="15169753"/>
            <a:ext cx="6605178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Não existe uma "melhor" ferramenta - cada uma tem seu lugar. </a:t>
            </a:r>
            <a:endParaRPr lang="en-US" sz="900" dirty="0"/>
          </a:p>
          <a:p>
            <a:pPr algn="ctr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NLTK para aprender, spaCy para produção, scikit-learn para ML. Muitas vezes, a combinação é a solução ideal.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961673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71450" y="171450"/>
            <a:ext cx="8801100" cy="19273838"/>
          </a:xfrm>
          <a:prstGeom prst="rect">
            <a:avLst/>
          </a:prstGeom>
          <a:solidFill>
            <a:srgbClr val="FFFFFF">
              <a:alpha val="95000"/>
            </a:srgbClr>
          </a:solidFill>
          <a:ln w="99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3577791" y="400050"/>
            <a:ext cx="457200" cy="457200"/>
          </a:xfrm>
          <a:prstGeom prst="ellipse">
            <a:avLst/>
          </a:prstGeom>
          <a:solidFill>
            <a:srgbClr val="F7931E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666" y="542925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49291" y="500063"/>
            <a:ext cx="148832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Hugging Face</a:t>
            </a:r>
            <a:endParaRPr lang="en-US" sz="1688" dirty="0"/>
          </a:p>
        </p:txBody>
      </p:sp>
      <p:sp>
        <p:nvSpPr>
          <p:cNvPr id="7" name="Text 3"/>
          <p:cNvSpPr/>
          <p:nvPr/>
        </p:nvSpPr>
        <p:spPr>
          <a:xfrm>
            <a:off x="400050" y="971550"/>
            <a:ext cx="84153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Democratizando o Acesso à IA de Ponta</a:t>
            </a:r>
            <a:endParaRPr lang="en-US" sz="1013" dirty="0"/>
          </a:p>
        </p:txBody>
      </p:sp>
      <p:sp>
        <p:nvSpPr>
          <p:cNvPr id="8" name="Shape 4"/>
          <p:cNvSpPr/>
          <p:nvPr/>
        </p:nvSpPr>
        <p:spPr>
          <a:xfrm>
            <a:off x="400050" y="1428750"/>
            <a:ext cx="8343900" cy="344328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905" y="1600200"/>
            <a:ext cx="142875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516930" y="1571625"/>
            <a:ext cx="238157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Antes vs Depois do Hugging Face</a:t>
            </a:r>
            <a:endParaRPr lang="en-US" sz="1125" dirty="0"/>
          </a:p>
        </p:txBody>
      </p:sp>
      <p:sp>
        <p:nvSpPr>
          <p:cNvPr id="11" name="Shape 6"/>
          <p:cNvSpPr/>
          <p:nvPr/>
        </p:nvSpPr>
        <p:spPr>
          <a:xfrm>
            <a:off x="542925" y="1885950"/>
            <a:ext cx="3943350" cy="2843213"/>
          </a:xfrm>
          <a:prstGeom prst="rect">
            <a:avLst/>
          </a:prstGeom>
          <a:solidFill>
            <a:srgbClr val="FEF2F2"/>
          </a:solidFill>
          <a:ln w="99">
            <a:solidFill>
              <a:srgbClr val="FECACA"/>
            </a:solidFill>
            <a:prstDash val="solid"/>
          </a:ln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5" y="2000250"/>
            <a:ext cx="171450" cy="1714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57225" y="2228850"/>
            <a:ext cx="37861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991B1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ANTES (2018)</a:t>
            </a:r>
            <a:endParaRPr lang="en-US" sz="1013" dirty="0"/>
          </a:p>
        </p:txBody>
      </p:sp>
      <p:sp>
        <p:nvSpPr>
          <p:cNvPr id="14" name="Text 8"/>
          <p:cNvSpPr/>
          <p:nvPr/>
        </p:nvSpPr>
        <p:spPr>
          <a:xfrm>
            <a:off x="657225" y="2428875"/>
            <a:ext cx="37861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DC26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Era da Complexidade</a:t>
            </a:r>
            <a:endParaRPr lang="en-US" sz="788" dirty="0"/>
          </a:p>
        </p:txBody>
      </p:sp>
      <p:sp>
        <p:nvSpPr>
          <p:cNvPr id="15" name="Shape 9"/>
          <p:cNvSpPr/>
          <p:nvPr/>
        </p:nvSpPr>
        <p:spPr>
          <a:xfrm>
            <a:off x="657225" y="2686050"/>
            <a:ext cx="3714750" cy="3143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6" name="Text 10"/>
          <p:cNvSpPr/>
          <p:nvPr/>
        </p:nvSpPr>
        <p:spPr>
          <a:xfrm>
            <a:off x="742950" y="2786063"/>
            <a:ext cx="832861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Implementação:</a:t>
            </a:r>
            <a:endParaRPr lang="en-US" sz="788" dirty="0"/>
          </a:p>
        </p:txBody>
      </p:sp>
      <p:sp>
        <p:nvSpPr>
          <p:cNvPr id="17" name="Text 11"/>
          <p:cNvSpPr/>
          <p:nvPr/>
        </p:nvSpPr>
        <p:spPr>
          <a:xfrm>
            <a:off x="1504373" y="2786063"/>
            <a:ext cx="1911372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Código complexo, frameworks diferentes</a:t>
            </a:r>
            <a:endParaRPr lang="en-US" sz="788" dirty="0"/>
          </a:p>
        </p:txBody>
      </p:sp>
      <p:sp>
        <p:nvSpPr>
          <p:cNvPr id="18" name="Shape 12"/>
          <p:cNvSpPr/>
          <p:nvPr/>
        </p:nvSpPr>
        <p:spPr>
          <a:xfrm>
            <a:off x="657225" y="3086100"/>
            <a:ext cx="3714750" cy="3143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9" name="Text 13"/>
          <p:cNvSpPr/>
          <p:nvPr/>
        </p:nvSpPr>
        <p:spPr>
          <a:xfrm>
            <a:off x="742950" y="3186113"/>
            <a:ext cx="510360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Modelos:</a:t>
            </a:r>
            <a:endParaRPr lang="en-US" sz="788" dirty="0"/>
          </a:p>
        </p:txBody>
      </p:sp>
      <p:sp>
        <p:nvSpPr>
          <p:cNvPr id="20" name="Text 14"/>
          <p:cNvSpPr/>
          <p:nvPr/>
        </p:nvSpPr>
        <p:spPr>
          <a:xfrm>
            <a:off x="1181872" y="3186113"/>
            <a:ext cx="1322180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Difíceis de encontrar e usar</a:t>
            </a:r>
            <a:endParaRPr lang="en-US" sz="788" dirty="0"/>
          </a:p>
        </p:txBody>
      </p:sp>
      <p:sp>
        <p:nvSpPr>
          <p:cNvPr id="21" name="Shape 15"/>
          <p:cNvSpPr/>
          <p:nvPr/>
        </p:nvSpPr>
        <p:spPr>
          <a:xfrm>
            <a:off x="657225" y="3486150"/>
            <a:ext cx="3714750" cy="3143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2" name="Text 16"/>
          <p:cNvSpPr/>
          <p:nvPr/>
        </p:nvSpPr>
        <p:spPr>
          <a:xfrm>
            <a:off x="742950" y="3586163"/>
            <a:ext cx="954863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Reprodutibilidade:</a:t>
            </a:r>
            <a:endParaRPr lang="en-US" sz="788" dirty="0"/>
          </a:p>
        </p:txBody>
      </p:sp>
      <p:sp>
        <p:nvSpPr>
          <p:cNvPr id="23" name="Text 17"/>
          <p:cNvSpPr/>
          <p:nvPr/>
        </p:nvSpPr>
        <p:spPr>
          <a:xfrm>
            <a:off x="1626375" y="3586163"/>
            <a:ext cx="1433494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Papers sem código disponível</a:t>
            </a:r>
            <a:endParaRPr lang="en-US" sz="788" dirty="0"/>
          </a:p>
        </p:txBody>
      </p:sp>
      <p:sp>
        <p:nvSpPr>
          <p:cNvPr id="24" name="Shape 18"/>
          <p:cNvSpPr/>
          <p:nvPr/>
        </p:nvSpPr>
        <p:spPr>
          <a:xfrm>
            <a:off x="657225" y="3886200"/>
            <a:ext cx="3714750" cy="3143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5" name="Text 19"/>
          <p:cNvSpPr/>
          <p:nvPr/>
        </p:nvSpPr>
        <p:spPr>
          <a:xfrm>
            <a:off x="742950" y="3986213"/>
            <a:ext cx="1033053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Barreira de Entrada:</a:t>
            </a:r>
            <a:endParaRPr lang="en-US" sz="788" dirty="0"/>
          </a:p>
        </p:txBody>
      </p:sp>
      <p:sp>
        <p:nvSpPr>
          <p:cNvPr id="26" name="Text 20"/>
          <p:cNvSpPr/>
          <p:nvPr/>
        </p:nvSpPr>
        <p:spPr>
          <a:xfrm>
            <a:off x="1704566" y="3986213"/>
            <a:ext cx="1134963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PhD em ML necessário</a:t>
            </a:r>
            <a:endParaRPr lang="en-US" sz="788" dirty="0"/>
          </a:p>
        </p:txBody>
      </p:sp>
      <p:sp>
        <p:nvSpPr>
          <p:cNvPr id="27" name="Shape 21"/>
          <p:cNvSpPr/>
          <p:nvPr/>
        </p:nvSpPr>
        <p:spPr>
          <a:xfrm>
            <a:off x="657225" y="4286250"/>
            <a:ext cx="3714750" cy="3143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8" name="Text 22"/>
          <p:cNvSpPr/>
          <p:nvPr/>
        </p:nvSpPr>
        <p:spPr>
          <a:xfrm>
            <a:off x="742950" y="4386263"/>
            <a:ext cx="42516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Tempo:</a:t>
            </a:r>
            <a:endParaRPr lang="en-US" sz="788" dirty="0"/>
          </a:p>
        </p:txBody>
      </p:sp>
      <p:sp>
        <p:nvSpPr>
          <p:cNvPr id="29" name="Text 23"/>
          <p:cNvSpPr/>
          <p:nvPr/>
        </p:nvSpPr>
        <p:spPr>
          <a:xfrm>
            <a:off x="1096677" y="4386263"/>
            <a:ext cx="1620459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Semanas para implementar BERT</a:t>
            </a:r>
            <a:endParaRPr lang="en-US" sz="788" dirty="0"/>
          </a:p>
        </p:txBody>
      </p:sp>
      <p:sp>
        <p:nvSpPr>
          <p:cNvPr id="30" name="Shape 24"/>
          <p:cNvSpPr/>
          <p:nvPr/>
        </p:nvSpPr>
        <p:spPr>
          <a:xfrm>
            <a:off x="4657725" y="1885950"/>
            <a:ext cx="3943350" cy="2843213"/>
          </a:xfrm>
          <a:prstGeom prst="rect">
            <a:avLst/>
          </a:prstGeom>
          <a:solidFill>
            <a:srgbClr val="ECFDF5"/>
          </a:solidFill>
          <a:ln w="99">
            <a:solidFill>
              <a:srgbClr val="A7F3D0"/>
            </a:solidFill>
            <a:prstDash val="solid"/>
          </a:ln>
        </p:spPr>
      </p:sp>
      <p:pic>
        <p:nvPicPr>
          <p:cNvPr id="3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675" y="2000250"/>
            <a:ext cx="171450" cy="171450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4772025" y="2228850"/>
            <a:ext cx="37861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DEPOIS (2019+)</a:t>
            </a:r>
            <a:endParaRPr lang="en-US" sz="1013" dirty="0"/>
          </a:p>
        </p:txBody>
      </p:sp>
      <p:sp>
        <p:nvSpPr>
          <p:cNvPr id="33" name="Text 26"/>
          <p:cNvSpPr/>
          <p:nvPr/>
        </p:nvSpPr>
        <p:spPr>
          <a:xfrm>
            <a:off x="4772025" y="2428875"/>
            <a:ext cx="378618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0596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Era da Democratização</a:t>
            </a:r>
            <a:endParaRPr lang="en-US" sz="788" dirty="0"/>
          </a:p>
        </p:txBody>
      </p:sp>
      <p:sp>
        <p:nvSpPr>
          <p:cNvPr id="34" name="Shape 27"/>
          <p:cNvSpPr/>
          <p:nvPr/>
        </p:nvSpPr>
        <p:spPr>
          <a:xfrm>
            <a:off x="4772025" y="2686050"/>
            <a:ext cx="3714750" cy="3143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5" name="Text 28"/>
          <p:cNvSpPr/>
          <p:nvPr/>
        </p:nvSpPr>
        <p:spPr>
          <a:xfrm>
            <a:off x="4857750" y="2786063"/>
            <a:ext cx="832861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Implementação:</a:t>
            </a:r>
            <a:endParaRPr lang="en-US" sz="788" dirty="0"/>
          </a:p>
        </p:txBody>
      </p:sp>
      <p:sp>
        <p:nvSpPr>
          <p:cNvPr id="36" name="Text 29"/>
          <p:cNvSpPr/>
          <p:nvPr/>
        </p:nvSpPr>
        <p:spPr>
          <a:xfrm>
            <a:off x="5619173" y="2786063"/>
            <a:ext cx="905498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linhas de código</a:t>
            </a:r>
            <a:endParaRPr lang="en-US" sz="788" dirty="0"/>
          </a:p>
        </p:txBody>
      </p:sp>
      <p:sp>
        <p:nvSpPr>
          <p:cNvPr id="37" name="Shape 30"/>
          <p:cNvSpPr/>
          <p:nvPr/>
        </p:nvSpPr>
        <p:spPr>
          <a:xfrm>
            <a:off x="4772025" y="3086100"/>
            <a:ext cx="3714750" cy="3143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8" name="Text 31"/>
          <p:cNvSpPr/>
          <p:nvPr/>
        </p:nvSpPr>
        <p:spPr>
          <a:xfrm>
            <a:off x="4857750" y="3186113"/>
            <a:ext cx="510360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Modelos:</a:t>
            </a:r>
            <a:endParaRPr lang="en-US" sz="788" dirty="0"/>
          </a:p>
        </p:txBody>
      </p:sp>
      <p:sp>
        <p:nvSpPr>
          <p:cNvPr id="39" name="Text 32"/>
          <p:cNvSpPr/>
          <p:nvPr/>
        </p:nvSpPr>
        <p:spPr>
          <a:xfrm>
            <a:off x="5296672" y="3186113"/>
            <a:ext cx="1453111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100,000+ modelos disponíveis</a:t>
            </a:r>
            <a:endParaRPr lang="en-US" sz="788" dirty="0"/>
          </a:p>
        </p:txBody>
      </p:sp>
      <p:sp>
        <p:nvSpPr>
          <p:cNvPr id="40" name="Shape 33"/>
          <p:cNvSpPr/>
          <p:nvPr/>
        </p:nvSpPr>
        <p:spPr>
          <a:xfrm>
            <a:off x="4772025" y="3486150"/>
            <a:ext cx="3714750" cy="3143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1" name="Text 34"/>
          <p:cNvSpPr/>
          <p:nvPr/>
        </p:nvSpPr>
        <p:spPr>
          <a:xfrm>
            <a:off x="4857750" y="3586163"/>
            <a:ext cx="954863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Reprodutibilidade:</a:t>
            </a:r>
            <a:endParaRPr lang="en-US" sz="788" dirty="0"/>
          </a:p>
        </p:txBody>
      </p:sp>
      <p:sp>
        <p:nvSpPr>
          <p:cNvPr id="42" name="Text 35"/>
          <p:cNvSpPr/>
          <p:nvPr/>
        </p:nvSpPr>
        <p:spPr>
          <a:xfrm>
            <a:off x="5741175" y="3586163"/>
            <a:ext cx="127242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Modelos + código + dados</a:t>
            </a:r>
            <a:endParaRPr lang="en-US" sz="788" dirty="0"/>
          </a:p>
        </p:txBody>
      </p:sp>
      <p:sp>
        <p:nvSpPr>
          <p:cNvPr id="43" name="Shape 36"/>
          <p:cNvSpPr/>
          <p:nvPr/>
        </p:nvSpPr>
        <p:spPr>
          <a:xfrm>
            <a:off x="4772025" y="3886200"/>
            <a:ext cx="3714750" cy="3143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4" name="Text 37"/>
          <p:cNvSpPr/>
          <p:nvPr/>
        </p:nvSpPr>
        <p:spPr>
          <a:xfrm>
            <a:off x="4857750" y="3986213"/>
            <a:ext cx="1033053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Barreira de Entrada:</a:t>
            </a:r>
            <a:endParaRPr lang="en-US" sz="788" dirty="0"/>
          </a:p>
        </p:txBody>
      </p:sp>
      <p:sp>
        <p:nvSpPr>
          <p:cNvPr id="45" name="Text 38"/>
          <p:cNvSpPr/>
          <p:nvPr/>
        </p:nvSpPr>
        <p:spPr>
          <a:xfrm>
            <a:off x="5819366" y="3986213"/>
            <a:ext cx="1539199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Conhecimento básico de Python</a:t>
            </a:r>
            <a:endParaRPr lang="en-US" sz="788" dirty="0"/>
          </a:p>
        </p:txBody>
      </p:sp>
      <p:sp>
        <p:nvSpPr>
          <p:cNvPr id="46" name="Shape 39"/>
          <p:cNvSpPr/>
          <p:nvPr/>
        </p:nvSpPr>
        <p:spPr>
          <a:xfrm>
            <a:off x="4772025" y="4286250"/>
            <a:ext cx="3714750" cy="3143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7" name="Text 40"/>
          <p:cNvSpPr/>
          <p:nvPr/>
        </p:nvSpPr>
        <p:spPr>
          <a:xfrm>
            <a:off x="4857750" y="4386263"/>
            <a:ext cx="42516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Tempo:</a:t>
            </a:r>
            <a:endParaRPr lang="en-US" sz="788" dirty="0"/>
          </a:p>
        </p:txBody>
      </p:sp>
      <p:sp>
        <p:nvSpPr>
          <p:cNvPr id="48" name="Text 41"/>
          <p:cNvSpPr/>
          <p:nvPr/>
        </p:nvSpPr>
        <p:spPr>
          <a:xfrm>
            <a:off x="5211477" y="4386263"/>
            <a:ext cx="1192448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Minutos para usar BERT</a:t>
            </a:r>
            <a:endParaRPr lang="en-US" sz="788" dirty="0"/>
          </a:p>
        </p:txBody>
      </p:sp>
      <p:sp>
        <p:nvSpPr>
          <p:cNvPr id="49" name="Shape 42"/>
          <p:cNvSpPr/>
          <p:nvPr/>
        </p:nvSpPr>
        <p:spPr>
          <a:xfrm>
            <a:off x="400050" y="5029200"/>
            <a:ext cx="4086225" cy="32004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5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25" y="5200650"/>
            <a:ext cx="107156" cy="142875"/>
          </a:xfrm>
          <a:prstGeom prst="rect">
            <a:avLst/>
          </a:prstGeom>
        </p:spPr>
      </p:pic>
      <p:sp>
        <p:nvSpPr>
          <p:cNvPr id="51" name="Text 43"/>
          <p:cNvSpPr/>
          <p:nvPr/>
        </p:nvSpPr>
        <p:spPr>
          <a:xfrm>
            <a:off x="707231" y="5172075"/>
            <a:ext cx="178616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que é a Hugging Face?</a:t>
            </a:r>
            <a:endParaRPr lang="en-US" sz="1125" dirty="0"/>
          </a:p>
        </p:txBody>
      </p:sp>
      <p:sp>
        <p:nvSpPr>
          <p:cNvPr id="52" name="Text 44"/>
          <p:cNvSpPr/>
          <p:nvPr/>
        </p:nvSpPr>
        <p:spPr>
          <a:xfrm>
            <a:off x="628650" y="5572125"/>
            <a:ext cx="37004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Empresa</a:t>
            </a:r>
            <a:endParaRPr lang="en-US" sz="900" dirty="0"/>
          </a:p>
        </p:txBody>
      </p:sp>
      <p:sp>
        <p:nvSpPr>
          <p:cNvPr id="53" name="Text 45"/>
          <p:cNvSpPr/>
          <p:nvPr/>
        </p:nvSpPr>
        <p:spPr>
          <a:xfrm>
            <a:off x="628650" y="5800725"/>
            <a:ext cx="370046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Startup francesa fundada em 2016, focada em democratizar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Machine Learning e tornar IA acessível para todos.</a:t>
            </a:r>
            <a:endParaRPr lang="en-US" sz="788" dirty="0"/>
          </a:p>
        </p:txBody>
      </p:sp>
      <p:sp>
        <p:nvSpPr>
          <p:cNvPr id="54" name="Shape 46"/>
          <p:cNvSpPr/>
          <p:nvPr/>
        </p:nvSpPr>
        <p:spPr>
          <a:xfrm>
            <a:off x="542925" y="6257925"/>
            <a:ext cx="3800475" cy="6858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55" name="Text 47"/>
          <p:cNvSpPr/>
          <p:nvPr/>
        </p:nvSpPr>
        <p:spPr>
          <a:xfrm>
            <a:off x="628650" y="6343650"/>
            <a:ext cx="37004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Missão</a:t>
            </a:r>
            <a:endParaRPr lang="en-US" sz="900" dirty="0"/>
          </a:p>
        </p:txBody>
      </p:sp>
      <p:sp>
        <p:nvSpPr>
          <p:cNvPr id="56" name="Text 48"/>
          <p:cNvSpPr/>
          <p:nvPr/>
        </p:nvSpPr>
        <p:spPr>
          <a:xfrm>
            <a:off x="628650" y="6572250"/>
            <a:ext cx="370046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"Construir o futuro onde qualquer pessoa pode usar </a:t>
            </a:r>
            <a:endParaRPr lang="en-US" sz="788" dirty="0"/>
          </a:p>
          <a:p>
            <a:pPr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Machine Learning para resolver problemas reais."</a:t>
            </a:r>
            <a:endParaRPr lang="en-US" sz="788" dirty="0"/>
          </a:p>
        </p:txBody>
      </p:sp>
      <p:sp>
        <p:nvSpPr>
          <p:cNvPr id="57" name="Shape 49"/>
          <p:cNvSpPr/>
          <p:nvPr/>
        </p:nvSpPr>
        <p:spPr>
          <a:xfrm>
            <a:off x="542925" y="7029450"/>
            <a:ext cx="3800475" cy="1057275"/>
          </a:xfrm>
          <a:prstGeom prst="rect">
            <a:avLst/>
          </a:prstGeom>
          <a:solidFill>
            <a:srgbClr val="ECFDF5"/>
          </a:solidFill>
          <a:ln/>
        </p:spPr>
      </p:sp>
      <p:sp>
        <p:nvSpPr>
          <p:cNvPr id="58" name="Text 50"/>
          <p:cNvSpPr/>
          <p:nvPr/>
        </p:nvSpPr>
        <p:spPr>
          <a:xfrm>
            <a:off x="628650" y="7115175"/>
            <a:ext cx="37004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Impacto</a:t>
            </a:r>
            <a:endParaRPr lang="en-US" sz="900" dirty="0"/>
          </a:p>
        </p:txBody>
      </p:sp>
      <p:sp>
        <p:nvSpPr>
          <p:cNvPr id="59" name="Text 51"/>
          <p:cNvSpPr/>
          <p:nvPr/>
        </p:nvSpPr>
        <p:spPr>
          <a:xfrm>
            <a:off x="628650" y="734377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100M+ downloads mensais</a:t>
            </a:r>
            <a:endParaRPr lang="en-US" sz="788" dirty="0"/>
          </a:p>
        </p:txBody>
      </p:sp>
      <p:sp>
        <p:nvSpPr>
          <p:cNvPr id="60" name="Text 52"/>
          <p:cNvSpPr/>
          <p:nvPr/>
        </p:nvSpPr>
        <p:spPr>
          <a:xfrm>
            <a:off x="628650" y="751522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100,000+ modelos no Hub</a:t>
            </a:r>
            <a:endParaRPr lang="en-US" sz="788" dirty="0"/>
          </a:p>
        </p:txBody>
      </p:sp>
      <p:sp>
        <p:nvSpPr>
          <p:cNvPr id="61" name="Text 53"/>
          <p:cNvSpPr/>
          <p:nvPr/>
        </p:nvSpPr>
        <p:spPr>
          <a:xfrm>
            <a:off x="628650" y="768667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Usado por Google, Microsoft, Meta</a:t>
            </a:r>
            <a:endParaRPr lang="en-US" sz="788" dirty="0"/>
          </a:p>
        </p:txBody>
      </p:sp>
      <p:sp>
        <p:nvSpPr>
          <p:cNvPr id="62" name="Text 54"/>
          <p:cNvSpPr/>
          <p:nvPr/>
        </p:nvSpPr>
        <p:spPr>
          <a:xfrm>
            <a:off x="628650" y="785812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Padrão da indústria para NLP</a:t>
            </a:r>
            <a:endParaRPr lang="en-US" sz="788" dirty="0"/>
          </a:p>
        </p:txBody>
      </p:sp>
      <p:sp>
        <p:nvSpPr>
          <p:cNvPr id="63" name="Shape 55"/>
          <p:cNvSpPr/>
          <p:nvPr/>
        </p:nvSpPr>
        <p:spPr>
          <a:xfrm>
            <a:off x="4657725" y="5029200"/>
            <a:ext cx="4086225" cy="32004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6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600" y="5200650"/>
            <a:ext cx="142875" cy="142875"/>
          </a:xfrm>
          <a:prstGeom prst="rect">
            <a:avLst/>
          </a:prstGeom>
        </p:spPr>
      </p:pic>
      <p:sp>
        <p:nvSpPr>
          <p:cNvPr id="65" name="Text 56"/>
          <p:cNvSpPr/>
          <p:nvPr/>
        </p:nvSpPr>
        <p:spPr>
          <a:xfrm>
            <a:off x="5000625" y="5172075"/>
            <a:ext cx="192937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Ecossistema Hugging Face</a:t>
            </a:r>
            <a:endParaRPr lang="en-US" sz="1125" dirty="0"/>
          </a:p>
        </p:txBody>
      </p:sp>
      <p:sp>
        <p:nvSpPr>
          <p:cNvPr id="66" name="Text 57"/>
          <p:cNvSpPr/>
          <p:nvPr/>
        </p:nvSpPr>
        <p:spPr>
          <a:xfrm>
            <a:off x="4972050" y="54864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🤗 Transformers</a:t>
            </a:r>
            <a:endParaRPr lang="en-US" sz="788" dirty="0"/>
          </a:p>
        </p:txBody>
      </p:sp>
      <p:sp>
        <p:nvSpPr>
          <p:cNvPr id="67" name="Text 58"/>
          <p:cNvSpPr/>
          <p:nvPr/>
        </p:nvSpPr>
        <p:spPr>
          <a:xfrm>
            <a:off x="4972050" y="562927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Biblioteca principal com modelos pré-treinados</a:t>
            </a:r>
            <a:endParaRPr lang="en-US" sz="788" dirty="0"/>
          </a:p>
        </p:txBody>
      </p:sp>
      <p:sp>
        <p:nvSpPr>
          <p:cNvPr id="68" name="Text 59"/>
          <p:cNvSpPr/>
          <p:nvPr/>
        </p:nvSpPr>
        <p:spPr>
          <a:xfrm>
            <a:off x="4972050" y="585787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🤗 Datasets</a:t>
            </a:r>
            <a:endParaRPr lang="en-US" sz="788" dirty="0"/>
          </a:p>
        </p:txBody>
      </p:sp>
      <p:sp>
        <p:nvSpPr>
          <p:cNvPr id="69" name="Text 60"/>
          <p:cNvSpPr/>
          <p:nvPr/>
        </p:nvSpPr>
        <p:spPr>
          <a:xfrm>
            <a:off x="4972050" y="60007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Acesso fácil a milhares de datasets</a:t>
            </a:r>
            <a:endParaRPr lang="en-US" sz="788" dirty="0"/>
          </a:p>
        </p:txBody>
      </p:sp>
      <p:sp>
        <p:nvSpPr>
          <p:cNvPr id="70" name="Text 61"/>
          <p:cNvSpPr/>
          <p:nvPr/>
        </p:nvSpPr>
        <p:spPr>
          <a:xfrm>
            <a:off x="4972050" y="62293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🤗 Hub</a:t>
            </a:r>
            <a:endParaRPr lang="en-US" sz="788" dirty="0"/>
          </a:p>
        </p:txBody>
      </p:sp>
      <p:sp>
        <p:nvSpPr>
          <p:cNvPr id="71" name="Text 62"/>
          <p:cNvSpPr/>
          <p:nvPr/>
        </p:nvSpPr>
        <p:spPr>
          <a:xfrm>
            <a:off x="4972050" y="637222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Repositório central de modelos e datasets</a:t>
            </a:r>
            <a:endParaRPr lang="en-US" sz="788" dirty="0"/>
          </a:p>
        </p:txBody>
      </p:sp>
      <p:sp>
        <p:nvSpPr>
          <p:cNvPr id="72" name="Text 63"/>
          <p:cNvSpPr/>
          <p:nvPr/>
        </p:nvSpPr>
        <p:spPr>
          <a:xfrm>
            <a:off x="4972050" y="660082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🤗 Spaces</a:t>
            </a:r>
            <a:endParaRPr lang="en-US" sz="788" dirty="0"/>
          </a:p>
        </p:txBody>
      </p:sp>
      <p:sp>
        <p:nvSpPr>
          <p:cNvPr id="73" name="Text 64"/>
          <p:cNvSpPr/>
          <p:nvPr/>
        </p:nvSpPr>
        <p:spPr>
          <a:xfrm>
            <a:off x="4972050" y="67437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de demos e aplicações ML</a:t>
            </a:r>
            <a:endParaRPr lang="en-US" sz="788" dirty="0"/>
          </a:p>
        </p:txBody>
      </p:sp>
      <p:sp>
        <p:nvSpPr>
          <p:cNvPr id="74" name="Text 65"/>
          <p:cNvSpPr/>
          <p:nvPr/>
        </p:nvSpPr>
        <p:spPr>
          <a:xfrm>
            <a:off x="4972050" y="69723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🤗 Accelerate</a:t>
            </a:r>
            <a:endParaRPr lang="en-US" sz="788" dirty="0"/>
          </a:p>
        </p:txBody>
      </p:sp>
      <p:sp>
        <p:nvSpPr>
          <p:cNvPr id="75" name="Text 66"/>
          <p:cNvSpPr/>
          <p:nvPr/>
        </p:nvSpPr>
        <p:spPr>
          <a:xfrm>
            <a:off x="4972050" y="711517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Treinamento distribuído simplificado</a:t>
            </a:r>
            <a:endParaRPr lang="en-US" sz="788" dirty="0"/>
          </a:p>
        </p:txBody>
      </p:sp>
      <p:sp>
        <p:nvSpPr>
          <p:cNvPr id="76" name="Text 67"/>
          <p:cNvSpPr/>
          <p:nvPr/>
        </p:nvSpPr>
        <p:spPr>
          <a:xfrm>
            <a:off x="4972050" y="734377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🤗 Tokenizers</a:t>
            </a:r>
            <a:endParaRPr lang="en-US" sz="788" dirty="0"/>
          </a:p>
        </p:txBody>
      </p:sp>
      <p:sp>
        <p:nvSpPr>
          <p:cNvPr id="77" name="Text 68"/>
          <p:cNvSpPr/>
          <p:nvPr/>
        </p:nvSpPr>
        <p:spPr>
          <a:xfrm>
            <a:off x="4972050" y="74866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Tokenização ultra-rápida</a:t>
            </a:r>
            <a:endParaRPr lang="en-US" sz="788" dirty="0"/>
          </a:p>
        </p:txBody>
      </p:sp>
      <p:sp>
        <p:nvSpPr>
          <p:cNvPr id="78" name="Shape 69"/>
          <p:cNvSpPr/>
          <p:nvPr/>
        </p:nvSpPr>
        <p:spPr>
          <a:xfrm>
            <a:off x="400050" y="8401050"/>
            <a:ext cx="8343900" cy="1457325"/>
          </a:xfrm>
          <a:prstGeom prst="rect">
            <a:avLst/>
          </a:prstGeom>
          <a:solidFill>
            <a:srgbClr val="764BA2"/>
          </a:solidFill>
          <a:ln/>
        </p:spPr>
      </p:sp>
      <p:pic>
        <p:nvPicPr>
          <p:cNvPr id="7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7548" y="8572500"/>
            <a:ext cx="178594" cy="142875"/>
          </a:xfrm>
          <a:prstGeom prst="rect">
            <a:avLst/>
          </a:prstGeom>
        </p:spPr>
      </p:pic>
      <p:sp>
        <p:nvSpPr>
          <p:cNvPr id="80" name="Text 70"/>
          <p:cNvSpPr/>
          <p:nvPr/>
        </p:nvSpPr>
        <p:spPr>
          <a:xfrm>
            <a:off x="3213292" y="8543925"/>
            <a:ext cx="302459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Hugging Face Model Hub: O "GitHub da IA"</a:t>
            </a:r>
            <a:endParaRPr lang="en-US" sz="1125" dirty="0"/>
          </a:p>
        </p:txBody>
      </p:sp>
      <p:sp>
        <p:nvSpPr>
          <p:cNvPr id="81" name="Shape 71"/>
          <p:cNvSpPr/>
          <p:nvPr/>
        </p:nvSpPr>
        <p:spPr>
          <a:xfrm>
            <a:off x="542925" y="8858250"/>
            <a:ext cx="1928813" cy="542925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82" name="Text 72"/>
          <p:cNvSpPr/>
          <p:nvPr/>
        </p:nvSpPr>
        <p:spPr>
          <a:xfrm>
            <a:off x="628650" y="8943975"/>
            <a:ext cx="182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100,000+</a:t>
            </a:r>
            <a:endParaRPr lang="en-US" sz="1350" dirty="0"/>
          </a:p>
        </p:txBody>
      </p:sp>
      <p:sp>
        <p:nvSpPr>
          <p:cNvPr id="83" name="Text 73"/>
          <p:cNvSpPr/>
          <p:nvPr/>
        </p:nvSpPr>
        <p:spPr>
          <a:xfrm>
            <a:off x="628650" y="9172575"/>
            <a:ext cx="18288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Modelos</a:t>
            </a:r>
            <a:endParaRPr lang="en-US" sz="788" dirty="0"/>
          </a:p>
        </p:txBody>
      </p:sp>
      <p:sp>
        <p:nvSpPr>
          <p:cNvPr id="84" name="Shape 74"/>
          <p:cNvSpPr/>
          <p:nvPr/>
        </p:nvSpPr>
        <p:spPr>
          <a:xfrm>
            <a:off x="2586038" y="8858250"/>
            <a:ext cx="1928813" cy="542925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85" name="Text 75"/>
          <p:cNvSpPr/>
          <p:nvPr/>
        </p:nvSpPr>
        <p:spPr>
          <a:xfrm>
            <a:off x="2671763" y="8943975"/>
            <a:ext cx="182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10,000+</a:t>
            </a:r>
            <a:endParaRPr lang="en-US" sz="1350" dirty="0"/>
          </a:p>
        </p:txBody>
      </p:sp>
      <p:sp>
        <p:nvSpPr>
          <p:cNvPr id="86" name="Text 76"/>
          <p:cNvSpPr/>
          <p:nvPr/>
        </p:nvSpPr>
        <p:spPr>
          <a:xfrm>
            <a:off x="2671763" y="9172575"/>
            <a:ext cx="18288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Datasets</a:t>
            </a:r>
            <a:endParaRPr lang="en-US" sz="788" dirty="0"/>
          </a:p>
        </p:txBody>
      </p:sp>
      <p:sp>
        <p:nvSpPr>
          <p:cNvPr id="87" name="Shape 77"/>
          <p:cNvSpPr/>
          <p:nvPr/>
        </p:nvSpPr>
        <p:spPr>
          <a:xfrm>
            <a:off x="4629150" y="8858250"/>
            <a:ext cx="1928813" cy="542925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88" name="Text 78"/>
          <p:cNvSpPr/>
          <p:nvPr/>
        </p:nvSpPr>
        <p:spPr>
          <a:xfrm>
            <a:off x="4714875" y="8943975"/>
            <a:ext cx="182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50+</a:t>
            </a:r>
            <a:endParaRPr lang="en-US" sz="1350" dirty="0"/>
          </a:p>
        </p:txBody>
      </p:sp>
      <p:sp>
        <p:nvSpPr>
          <p:cNvPr id="89" name="Text 79"/>
          <p:cNvSpPr/>
          <p:nvPr/>
        </p:nvSpPr>
        <p:spPr>
          <a:xfrm>
            <a:off x="4714875" y="9172575"/>
            <a:ext cx="18288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Idiomas</a:t>
            </a:r>
            <a:endParaRPr lang="en-US" sz="788" dirty="0"/>
          </a:p>
        </p:txBody>
      </p:sp>
      <p:sp>
        <p:nvSpPr>
          <p:cNvPr id="90" name="Shape 80"/>
          <p:cNvSpPr/>
          <p:nvPr/>
        </p:nvSpPr>
        <p:spPr>
          <a:xfrm>
            <a:off x="6672263" y="8858250"/>
            <a:ext cx="1928813" cy="542925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91" name="Text 81"/>
          <p:cNvSpPr/>
          <p:nvPr/>
        </p:nvSpPr>
        <p:spPr>
          <a:xfrm>
            <a:off x="6757988" y="8943975"/>
            <a:ext cx="1828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1M+</a:t>
            </a:r>
            <a:endParaRPr lang="en-US" sz="1350" dirty="0"/>
          </a:p>
        </p:txBody>
      </p:sp>
      <p:sp>
        <p:nvSpPr>
          <p:cNvPr id="92" name="Text 82"/>
          <p:cNvSpPr/>
          <p:nvPr/>
        </p:nvSpPr>
        <p:spPr>
          <a:xfrm>
            <a:off x="6757988" y="9172575"/>
            <a:ext cx="18288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Usuários</a:t>
            </a:r>
            <a:endParaRPr lang="en-US" sz="788" dirty="0"/>
          </a:p>
        </p:txBody>
      </p:sp>
      <p:sp>
        <p:nvSpPr>
          <p:cNvPr id="93" name="Text 83"/>
          <p:cNvSpPr/>
          <p:nvPr/>
        </p:nvSpPr>
        <p:spPr>
          <a:xfrm>
            <a:off x="1222502" y="9544050"/>
            <a:ext cx="3137139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Versionamento, colaboração, descoberta e deploy</a:t>
            </a:r>
            <a:endParaRPr lang="en-US" sz="1013" dirty="0"/>
          </a:p>
        </p:txBody>
      </p:sp>
      <p:sp>
        <p:nvSpPr>
          <p:cNvPr id="94" name="Text 84"/>
          <p:cNvSpPr/>
          <p:nvPr/>
        </p:nvSpPr>
        <p:spPr>
          <a:xfrm>
            <a:off x="4288203" y="9544050"/>
            <a:ext cx="370473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modelos de ML </a:t>
            </a:r>
            <a:endParaRPr lang="en-US" sz="1013" dirty="0"/>
          </a:p>
          <a:p>
            <a:pPr algn="ctr" indent="0" marL="0">
              <a:buNone/>
            </a:pPr>
            <a:r>
              <a:rPr lang="en-US" sz="1013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com a mesma facilidade do Git para código.</a:t>
            </a:r>
            <a:endParaRPr lang="en-US" sz="1013" dirty="0"/>
          </a:p>
        </p:txBody>
      </p:sp>
      <p:sp>
        <p:nvSpPr>
          <p:cNvPr id="95" name="Shape 85"/>
          <p:cNvSpPr/>
          <p:nvPr/>
        </p:nvSpPr>
        <p:spPr>
          <a:xfrm>
            <a:off x="400050" y="10029825"/>
            <a:ext cx="4086225" cy="53435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9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925" y="10208419"/>
            <a:ext cx="160734" cy="128588"/>
          </a:xfrm>
          <a:prstGeom prst="rect">
            <a:avLst/>
          </a:prstGeom>
        </p:spPr>
      </p:pic>
      <p:sp>
        <p:nvSpPr>
          <p:cNvPr id="97" name="Text 86"/>
          <p:cNvSpPr/>
          <p:nvPr/>
        </p:nvSpPr>
        <p:spPr>
          <a:xfrm>
            <a:off x="760809" y="10172700"/>
            <a:ext cx="173643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 Simples: 3 Linhas</a:t>
            </a:r>
            <a:endParaRPr lang="en-US" sz="1013" dirty="0"/>
          </a:p>
        </p:txBody>
      </p:sp>
      <p:sp>
        <p:nvSpPr>
          <p:cNvPr id="98" name="Shape 87"/>
          <p:cNvSpPr/>
          <p:nvPr/>
        </p:nvSpPr>
        <p:spPr>
          <a:xfrm>
            <a:off x="542925" y="10487025"/>
            <a:ext cx="3800475" cy="2000250"/>
          </a:xfrm>
          <a:prstGeom prst="rect">
            <a:avLst/>
          </a:prstGeom>
          <a:solidFill>
            <a:srgbClr val="0F172A"/>
          </a:solidFill>
          <a:ln/>
        </p:spPr>
      </p:sp>
      <p:sp>
        <p:nvSpPr>
          <p:cNvPr id="99" name="Text 88"/>
          <p:cNvSpPr/>
          <p:nvPr/>
        </p:nvSpPr>
        <p:spPr>
          <a:xfrm>
            <a:off x="628650" y="1057275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from</a:t>
            </a:r>
            <a:endParaRPr lang="en-US" sz="675" dirty="0"/>
          </a:p>
        </p:txBody>
      </p:sp>
      <p:sp>
        <p:nvSpPr>
          <p:cNvPr id="100" name="Text 89"/>
          <p:cNvSpPr/>
          <p:nvPr/>
        </p:nvSpPr>
        <p:spPr>
          <a:xfrm>
            <a:off x="628650" y="10695980"/>
            <a:ext cx="68875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transformers</a:t>
            </a:r>
            <a:endParaRPr lang="en-US" sz="675" dirty="0"/>
          </a:p>
        </p:txBody>
      </p:sp>
      <p:sp>
        <p:nvSpPr>
          <p:cNvPr id="101" name="Text 90"/>
          <p:cNvSpPr/>
          <p:nvPr/>
        </p:nvSpPr>
        <p:spPr>
          <a:xfrm>
            <a:off x="628650" y="1080135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75" dirty="0"/>
          </a:p>
        </p:txBody>
      </p:sp>
      <p:sp>
        <p:nvSpPr>
          <p:cNvPr id="102" name="Text 91"/>
          <p:cNvSpPr/>
          <p:nvPr/>
        </p:nvSpPr>
        <p:spPr>
          <a:xfrm>
            <a:off x="628650" y="10924580"/>
            <a:ext cx="48298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pipeline</a:t>
            </a:r>
            <a:endParaRPr lang="en-US" sz="675" dirty="0"/>
          </a:p>
        </p:txBody>
      </p:sp>
      <p:sp>
        <p:nvSpPr>
          <p:cNvPr id="103" name="Text 92"/>
          <p:cNvSpPr/>
          <p:nvPr/>
        </p:nvSpPr>
        <p:spPr>
          <a:xfrm>
            <a:off x="628650" y="1114425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Análise de sentimentos em português</a:t>
            </a:r>
            <a:endParaRPr lang="en-US" sz="675" dirty="0"/>
          </a:p>
        </p:txBody>
      </p:sp>
      <p:sp>
        <p:nvSpPr>
          <p:cNvPr id="104" name="Text 93"/>
          <p:cNvSpPr/>
          <p:nvPr/>
        </p:nvSpPr>
        <p:spPr>
          <a:xfrm>
            <a:off x="628650" y="11381780"/>
            <a:ext cx="120319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classifier = pipeline(</a:t>
            </a:r>
            <a:endParaRPr lang="en-US" sz="675" dirty="0"/>
          </a:p>
        </p:txBody>
      </p:sp>
      <p:sp>
        <p:nvSpPr>
          <p:cNvPr id="105" name="Text 94"/>
          <p:cNvSpPr/>
          <p:nvPr/>
        </p:nvSpPr>
        <p:spPr>
          <a:xfrm>
            <a:off x="628650" y="11496080"/>
            <a:ext cx="27721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endParaRPr lang="en-US" sz="675" dirty="0"/>
          </a:p>
        </p:txBody>
      </p:sp>
      <p:sp>
        <p:nvSpPr>
          <p:cNvPr id="106" name="Text 95"/>
          <p:cNvSpPr/>
          <p:nvPr/>
        </p:nvSpPr>
        <p:spPr>
          <a:xfrm>
            <a:off x="834423" y="11496080"/>
            <a:ext cx="110030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"sentiment-analysis"</a:t>
            </a:r>
            <a:endParaRPr lang="en-US" sz="675" dirty="0"/>
          </a:p>
        </p:txBody>
      </p:sp>
      <p:sp>
        <p:nvSpPr>
          <p:cNvPr id="107" name="Text 96"/>
          <p:cNvSpPr/>
          <p:nvPr/>
        </p:nvSpPr>
        <p:spPr>
          <a:xfrm>
            <a:off x="1863291" y="11496080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675" dirty="0"/>
          </a:p>
        </p:txBody>
      </p:sp>
      <p:sp>
        <p:nvSpPr>
          <p:cNvPr id="108" name="Text 97"/>
          <p:cNvSpPr/>
          <p:nvPr/>
        </p:nvSpPr>
        <p:spPr>
          <a:xfrm>
            <a:off x="628650" y="11610380"/>
            <a:ext cx="58587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model=</a:t>
            </a:r>
            <a:endParaRPr lang="en-US" sz="675" dirty="0"/>
          </a:p>
        </p:txBody>
      </p:sp>
      <p:sp>
        <p:nvSpPr>
          <p:cNvPr id="109" name="Text 98"/>
          <p:cNvSpPr/>
          <p:nvPr/>
        </p:nvSpPr>
        <p:spPr>
          <a:xfrm>
            <a:off x="1143084" y="11610380"/>
            <a:ext cx="2077743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"neuralmind/bert-base-portuguese-cased"</a:t>
            </a:r>
            <a:endParaRPr lang="en-US" sz="675" dirty="0"/>
          </a:p>
        </p:txBody>
      </p:sp>
      <p:sp>
        <p:nvSpPr>
          <p:cNvPr id="110" name="Text 99"/>
          <p:cNvSpPr/>
          <p:nvPr/>
        </p:nvSpPr>
        <p:spPr>
          <a:xfrm>
            <a:off x="628650" y="11724680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75" dirty="0"/>
          </a:p>
        </p:txBody>
      </p:sp>
      <p:sp>
        <p:nvSpPr>
          <p:cNvPr id="111" name="Text 100"/>
          <p:cNvSpPr/>
          <p:nvPr/>
        </p:nvSpPr>
        <p:spPr>
          <a:xfrm>
            <a:off x="628650" y="11953280"/>
            <a:ext cx="110030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result = classifier(</a:t>
            </a:r>
            <a:endParaRPr lang="en-US" sz="675" dirty="0"/>
          </a:p>
        </p:txBody>
      </p:sp>
      <p:sp>
        <p:nvSpPr>
          <p:cNvPr id="112" name="Text 101"/>
          <p:cNvSpPr/>
          <p:nvPr/>
        </p:nvSpPr>
        <p:spPr>
          <a:xfrm>
            <a:off x="1657517" y="11953280"/>
            <a:ext cx="1460422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"Adorei este curso de PLN!"</a:t>
            </a:r>
            <a:endParaRPr lang="en-US" sz="675" dirty="0"/>
          </a:p>
        </p:txBody>
      </p:sp>
      <p:sp>
        <p:nvSpPr>
          <p:cNvPr id="113" name="Text 102"/>
          <p:cNvSpPr/>
          <p:nvPr/>
        </p:nvSpPr>
        <p:spPr>
          <a:xfrm>
            <a:off x="3046502" y="11953280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75" dirty="0"/>
          </a:p>
        </p:txBody>
      </p:sp>
      <p:sp>
        <p:nvSpPr>
          <p:cNvPr id="114" name="Text 103"/>
          <p:cNvSpPr/>
          <p:nvPr/>
        </p:nvSpPr>
        <p:spPr>
          <a:xfrm>
            <a:off x="628650" y="12067580"/>
            <a:ext cx="74021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print(result)</a:t>
            </a:r>
            <a:endParaRPr lang="en-US" sz="675" dirty="0"/>
          </a:p>
        </p:txBody>
      </p:sp>
      <p:sp>
        <p:nvSpPr>
          <p:cNvPr id="115" name="Text 104"/>
          <p:cNvSpPr/>
          <p:nvPr/>
        </p:nvSpPr>
        <p:spPr>
          <a:xfrm>
            <a:off x="628650" y="1228725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Output: [{'label': 'POSITIVE', 'score': 0.9998}]</a:t>
            </a:r>
            <a:endParaRPr lang="en-US" sz="675" dirty="0"/>
          </a:p>
        </p:txBody>
      </p:sp>
      <p:sp>
        <p:nvSpPr>
          <p:cNvPr id="116" name="Shape 105"/>
          <p:cNvSpPr/>
          <p:nvPr/>
        </p:nvSpPr>
        <p:spPr>
          <a:xfrm>
            <a:off x="542925" y="12573000"/>
            <a:ext cx="3800475" cy="342900"/>
          </a:xfrm>
          <a:prstGeom prst="rect">
            <a:avLst/>
          </a:prstGeom>
          <a:solidFill>
            <a:srgbClr val="ECFDF5"/>
          </a:solidFill>
          <a:ln/>
        </p:spPr>
      </p:sp>
      <p:sp>
        <p:nvSpPr>
          <p:cNvPr id="117" name="Text 106"/>
          <p:cNvSpPr/>
          <p:nvPr/>
        </p:nvSpPr>
        <p:spPr>
          <a:xfrm>
            <a:off x="600075" y="12639080"/>
            <a:ext cx="338156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Antes:</a:t>
            </a:r>
            <a:endParaRPr lang="en-US" sz="675" dirty="0"/>
          </a:p>
        </p:txBody>
      </p:sp>
      <p:sp>
        <p:nvSpPr>
          <p:cNvPr id="118" name="Text 107"/>
          <p:cNvSpPr/>
          <p:nvPr/>
        </p:nvSpPr>
        <p:spPr>
          <a:xfrm>
            <a:off x="866794" y="12639080"/>
            <a:ext cx="1860947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200+ linhas de código, configuração complexa</a:t>
            </a:r>
            <a:endParaRPr lang="en-US" sz="675" dirty="0"/>
          </a:p>
        </p:txBody>
      </p:sp>
      <p:sp>
        <p:nvSpPr>
          <p:cNvPr id="119" name="Text 108"/>
          <p:cNvSpPr/>
          <p:nvPr/>
        </p:nvSpPr>
        <p:spPr>
          <a:xfrm>
            <a:off x="600075" y="12753380"/>
            <a:ext cx="347672" cy="9465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b="1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Agora:</a:t>
            </a:r>
            <a:endParaRPr lang="en-US" sz="675" dirty="0"/>
          </a:p>
        </p:txBody>
      </p:sp>
      <p:sp>
        <p:nvSpPr>
          <p:cNvPr id="120" name="Text 109"/>
          <p:cNvSpPr/>
          <p:nvPr/>
        </p:nvSpPr>
        <p:spPr>
          <a:xfrm>
            <a:off x="876309" y="12753380"/>
            <a:ext cx="1348578" cy="946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 linhas, funciona imediatamente</a:t>
            </a:r>
            <a:endParaRPr lang="en-US" sz="675" dirty="0"/>
          </a:p>
        </p:txBody>
      </p:sp>
      <p:sp>
        <p:nvSpPr>
          <p:cNvPr id="121" name="Shape 110"/>
          <p:cNvSpPr/>
          <p:nvPr/>
        </p:nvSpPr>
        <p:spPr>
          <a:xfrm>
            <a:off x="4657725" y="10029825"/>
            <a:ext cx="4086225" cy="53435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2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0600" y="10208419"/>
            <a:ext cx="160734" cy="128588"/>
          </a:xfrm>
          <a:prstGeom prst="rect">
            <a:avLst/>
          </a:prstGeom>
        </p:spPr>
      </p:pic>
      <p:sp>
        <p:nvSpPr>
          <p:cNvPr id="123" name="Text 111"/>
          <p:cNvSpPr/>
          <p:nvPr/>
        </p:nvSpPr>
        <p:spPr>
          <a:xfrm>
            <a:off x="5018484" y="10172700"/>
            <a:ext cx="202656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 Avançado: Fine-tuning</a:t>
            </a:r>
            <a:endParaRPr lang="en-US" sz="1013" dirty="0"/>
          </a:p>
        </p:txBody>
      </p:sp>
      <p:sp>
        <p:nvSpPr>
          <p:cNvPr id="124" name="Shape 112"/>
          <p:cNvSpPr/>
          <p:nvPr/>
        </p:nvSpPr>
        <p:spPr>
          <a:xfrm>
            <a:off x="4800600" y="10487025"/>
            <a:ext cx="3800475" cy="4743450"/>
          </a:xfrm>
          <a:prstGeom prst="rect">
            <a:avLst/>
          </a:prstGeom>
          <a:solidFill>
            <a:srgbClr val="0F172A"/>
          </a:solidFill>
          <a:ln/>
        </p:spPr>
      </p:sp>
      <p:sp>
        <p:nvSpPr>
          <p:cNvPr id="125" name="Text 113"/>
          <p:cNvSpPr/>
          <p:nvPr/>
        </p:nvSpPr>
        <p:spPr>
          <a:xfrm>
            <a:off x="4886325" y="1057275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from</a:t>
            </a:r>
            <a:endParaRPr lang="en-US" sz="675" dirty="0"/>
          </a:p>
        </p:txBody>
      </p:sp>
      <p:sp>
        <p:nvSpPr>
          <p:cNvPr id="126" name="Text 114"/>
          <p:cNvSpPr/>
          <p:nvPr/>
        </p:nvSpPr>
        <p:spPr>
          <a:xfrm>
            <a:off x="4886325" y="10695980"/>
            <a:ext cx="68875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transformers</a:t>
            </a:r>
            <a:endParaRPr lang="en-US" sz="675" dirty="0"/>
          </a:p>
        </p:txBody>
      </p:sp>
      <p:sp>
        <p:nvSpPr>
          <p:cNvPr id="127" name="Text 115"/>
          <p:cNvSpPr/>
          <p:nvPr/>
        </p:nvSpPr>
        <p:spPr>
          <a:xfrm>
            <a:off x="4886325" y="1080135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75" dirty="0"/>
          </a:p>
        </p:txBody>
      </p:sp>
      <p:sp>
        <p:nvSpPr>
          <p:cNvPr id="128" name="Text 116"/>
          <p:cNvSpPr/>
          <p:nvPr/>
        </p:nvSpPr>
        <p:spPr>
          <a:xfrm>
            <a:off x="4886325" y="10924580"/>
            <a:ext cx="3055153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AutoTokenizer, AutoModelForSequenceClassification, Trainer</a:t>
            </a:r>
            <a:endParaRPr lang="en-US" sz="675" dirty="0"/>
          </a:p>
        </p:txBody>
      </p:sp>
      <p:sp>
        <p:nvSpPr>
          <p:cNvPr id="129" name="Text 117"/>
          <p:cNvSpPr/>
          <p:nvPr/>
        </p:nvSpPr>
        <p:spPr>
          <a:xfrm>
            <a:off x="4886325" y="1102995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from</a:t>
            </a:r>
            <a:endParaRPr lang="en-US" sz="675" dirty="0"/>
          </a:p>
        </p:txBody>
      </p:sp>
      <p:sp>
        <p:nvSpPr>
          <p:cNvPr id="130" name="Text 118"/>
          <p:cNvSpPr/>
          <p:nvPr/>
        </p:nvSpPr>
        <p:spPr>
          <a:xfrm>
            <a:off x="4886325" y="11153180"/>
            <a:ext cx="48298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datasets</a:t>
            </a:r>
            <a:endParaRPr lang="en-US" sz="675" dirty="0"/>
          </a:p>
        </p:txBody>
      </p:sp>
      <p:sp>
        <p:nvSpPr>
          <p:cNvPr id="131" name="Text 119"/>
          <p:cNvSpPr/>
          <p:nvPr/>
        </p:nvSpPr>
        <p:spPr>
          <a:xfrm>
            <a:off x="4886325" y="1125855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75" dirty="0"/>
          </a:p>
        </p:txBody>
      </p:sp>
      <p:sp>
        <p:nvSpPr>
          <p:cNvPr id="132" name="Text 120"/>
          <p:cNvSpPr/>
          <p:nvPr/>
        </p:nvSpPr>
        <p:spPr>
          <a:xfrm>
            <a:off x="4886325" y="11381780"/>
            <a:ext cx="68875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load_dataset</a:t>
            </a:r>
            <a:endParaRPr lang="en-US" sz="675" dirty="0"/>
          </a:p>
        </p:txBody>
      </p:sp>
      <p:sp>
        <p:nvSpPr>
          <p:cNvPr id="133" name="Text 121"/>
          <p:cNvSpPr/>
          <p:nvPr/>
        </p:nvSpPr>
        <p:spPr>
          <a:xfrm>
            <a:off x="4886325" y="1160145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Carregar modelo e tokenizer</a:t>
            </a:r>
            <a:endParaRPr lang="en-US" sz="675" dirty="0"/>
          </a:p>
        </p:txBody>
      </p:sp>
      <p:sp>
        <p:nvSpPr>
          <p:cNvPr id="134" name="Text 122"/>
          <p:cNvSpPr/>
          <p:nvPr/>
        </p:nvSpPr>
        <p:spPr>
          <a:xfrm>
            <a:off x="4886325" y="11838980"/>
            <a:ext cx="74021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model_name =</a:t>
            </a:r>
            <a:endParaRPr lang="en-US" sz="675" dirty="0"/>
          </a:p>
        </p:txBody>
      </p:sp>
      <p:sp>
        <p:nvSpPr>
          <p:cNvPr id="135" name="Text 123"/>
          <p:cNvSpPr/>
          <p:nvPr/>
        </p:nvSpPr>
        <p:spPr>
          <a:xfrm>
            <a:off x="5555103" y="11838980"/>
            <a:ext cx="1614739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"bert-base-multilingual-cased"</a:t>
            </a:r>
            <a:endParaRPr lang="en-US" sz="675" dirty="0"/>
          </a:p>
        </p:txBody>
      </p:sp>
      <p:sp>
        <p:nvSpPr>
          <p:cNvPr id="136" name="Text 124"/>
          <p:cNvSpPr/>
          <p:nvPr/>
        </p:nvSpPr>
        <p:spPr>
          <a:xfrm>
            <a:off x="4886325" y="11953280"/>
            <a:ext cx="2797950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tokenizer = AutoTokenizer.from_pretrained(model_name)</a:t>
            </a:r>
            <a:endParaRPr lang="en-US" sz="675" dirty="0"/>
          </a:p>
        </p:txBody>
      </p:sp>
      <p:sp>
        <p:nvSpPr>
          <p:cNvPr id="137" name="Text 125"/>
          <p:cNvSpPr/>
          <p:nvPr/>
        </p:nvSpPr>
        <p:spPr>
          <a:xfrm>
            <a:off x="4886325" y="12067580"/>
            <a:ext cx="3106610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model = AutoModelForSequenceClassification.from_pretrained(</a:t>
            </a:r>
            <a:endParaRPr lang="en-US" sz="675" dirty="0"/>
          </a:p>
        </p:txBody>
      </p:sp>
      <p:sp>
        <p:nvSpPr>
          <p:cNvPr id="138" name="Text 126"/>
          <p:cNvSpPr/>
          <p:nvPr/>
        </p:nvSpPr>
        <p:spPr>
          <a:xfrm>
            <a:off x="4886325" y="12181880"/>
            <a:ext cx="1511852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model_name, num_labels=2</a:t>
            </a:r>
            <a:endParaRPr lang="en-US" sz="675" dirty="0"/>
          </a:p>
        </p:txBody>
      </p:sp>
      <p:sp>
        <p:nvSpPr>
          <p:cNvPr id="139" name="Text 127"/>
          <p:cNvSpPr/>
          <p:nvPr/>
        </p:nvSpPr>
        <p:spPr>
          <a:xfrm>
            <a:off x="4886325" y="12296180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75" dirty="0"/>
          </a:p>
        </p:txBody>
      </p:sp>
      <p:sp>
        <p:nvSpPr>
          <p:cNvPr id="140" name="Text 128"/>
          <p:cNvSpPr/>
          <p:nvPr/>
        </p:nvSpPr>
        <p:spPr>
          <a:xfrm>
            <a:off x="4886325" y="1251585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Carregar dataset</a:t>
            </a:r>
            <a:endParaRPr lang="en-US" sz="675" dirty="0"/>
          </a:p>
        </p:txBody>
      </p:sp>
      <p:sp>
        <p:nvSpPr>
          <p:cNvPr id="141" name="Text 129"/>
          <p:cNvSpPr/>
          <p:nvPr/>
        </p:nvSpPr>
        <p:spPr>
          <a:xfrm>
            <a:off x="4886325" y="12753380"/>
            <a:ext cx="1254649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dataset = load_dataset(</a:t>
            </a:r>
            <a:endParaRPr lang="en-US" sz="675" dirty="0"/>
          </a:p>
        </p:txBody>
      </p:sp>
      <p:sp>
        <p:nvSpPr>
          <p:cNvPr id="142" name="Text 130"/>
          <p:cNvSpPr/>
          <p:nvPr/>
        </p:nvSpPr>
        <p:spPr>
          <a:xfrm>
            <a:off x="6069536" y="12753380"/>
            <a:ext cx="38009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"imdb"</a:t>
            </a:r>
            <a:endParaRPr lang="en-US" sz="675" dirty="0"/>
          </a:p>
        </p:txBody>
      </p:sp>
      <p:sp>
        <p:nvSpPr>
          <p:cNvPr id="143" name="Text 131"/>
          <p:cNvSpPr/>
          <p:nvPr/>
        </p:nvSpPr>
        <p:spPr>
          <a:xfrm>
            <a:off x="6378197" y="12753380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75" dirty="0"/>
          </a:p>
        </p:txBody>
      </p:sp>
      <p:sp>
        <p:nvSpPr>
          <p:cNvPr id="144" name="Text 132"/>
          <p:cNvSpPr/>
          <p:nvPr/>
        </p:nvSpPr>
        <p:spPr>
          <a:xfrm>
            <a:off x="4886325" y="1297305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Tokenizar</a:t>
            </a:r>
            <a:endParaRPr lang="en-US" sz="675" dirty="0"/>
          </a:p>
        </p:txBody>
      </p:sp>
      <p:sp>
        <p:nvSpPr>
          <p:cNvPr id="145" name="Text 133"/>
          <p:cNvSpPr/>
          <p:nvPr/>
        </p:nvSpPr>
        <p:spPr>
          <a:xfrm>
            <a:off x="4886325" y="1320165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675" dirty="0"/>
          </a:p>
        </p:txBody>
      </p:sp>
      <p:sp>
        <p:nvSpPr>
          <p:cNvPr id="146" name="Text 134"/>
          <p:cNvSpPr/>
          <p:nvPr/>
        </p:nvSpPr>
        <p:spPr>
          <a:xfrm>
            <a:off x="4886325" y="13324880"/>
            <a:ext cx="1048876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tokenize(examples):</a:t>
            </a:r>
            <a:endParaRPr lang="en-US" sz="675" dirty="0"/>
          </a:p>
        </p:txBody>
      </p:sp>
      <p:sp>
        <p:nvSpPr>
          <p:cNvPr id="147" name="Text 135"/>
          <p:cNvSpPr/>
          <p:nvPr/>
        </p:nvSpPr>
        <p:spPr>
          <a:xfrm>
            <a:off x="4886325" y="13439180"/>
            <a:ext cx="27721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endParaRPr lang="en-US" sz="675" dirty="0"/>
          </a:p>
        </p:txBody>
      </p:sp>
      <p:sp>
        <p:nvSpPr>
          <p:cNvPr id="148" name="Text 136"/>
          <p:cNvSpPr/>
          <p:nvPr/>
        </p:nvSpPr>
        <p:spPr>
          <a:xfrm>
            <a:off x="4886325" y="1354455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return</a:t>
            </a:r>
            <a:endParaRPr lang="en-US" sz="675" dirty="0"/>
          </a:p>
        </p:txBody>
      </p:sp>
      <p:sp>
        <p:nvSpPr>
          <p:cNvPr id="149" name="Text 137"/>
          <p:cNvSpPr/>
          <p:nvPr/>
        </p:nvSpPr>
        <p:spPr>
          <a:xfrm>
            <a:off x="4886325" y="13667780"/>
            <a:ext cx="1048876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tokenizer(examples[</a:t>
            </a:r>
            <a:endParaRPr lang="en-US" sz="675" dirty="0"/>
          </a:p>
        </p:txBody>
      </p:sp>
      <p:sp>
        <p:nvSpPr>
          <p:cNvPr id="150" name="Text 138"/>
          <p:cNvSpPr/>
          <p:nvPr/>
        </p:nvSpPr>
        <p:spPr>
          <a:xfrm>
            <a:off x="5863763" y="13667780"/>
            <a:ext cx="38009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"text"</a:t>
            </a:r>
            <a:endParaRPr lang="en-US" sz="675" dirty="0"/>
          </a:p>
        </p:txBody>
      </p:sp>
      <p:sp>
        <p:nvSpPr>
          <p:cNvPr id="151" name="Text 139"/>
          <p:cNvSpPr/>
          <p:nvPr/>
        </p:nvSpPr>
        <p:spPr>
          <a:xfrm>
            <a:off x="6172423" y="13667780"/>
            <a:ext cx="79164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], truncation=</a:t>
            </a:r>
            <a:endParaRPr lang="en-US" sz="675" dirty="0"/>
          </a:p>
        </p:txBody>
      </p:sp>
      <p:sp>
        <p:nvSpPr>
          <p:cNvPr id="152" name="Text 140"/>
          <p:cNvSpPr/>
          <p:nvPr/>
        </p:nvSpPr>
        <p:spPr>
          <a:xfrm>
            <a:off x="4886325" y="1377315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True</a:t>
            </a:r>
            <a:endParaRPr lang="en-US" sz="675" dirty="0"/>
          </a:p>
        </p:txBody>
      </p:sp>
      <p:sp>
        <p:nvSpPr>
          <p:cNvPr id="153" name="Text 141"/>
          <p:cNvSpPr/>
          <p:nvPr/>
        </p:nvSpPr>
        <p:spPr>
          <a:xfrm>
            <a:off x="4886325" y="13896380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75" dirty="0"/>
          </a:p>
        </p:txBody>
      </p:sp>
      <p:sp>
        <p:nvSpPr>
          <p:cNvPr id="154" name="Text 142"/>
          <p:cNvSpPr/>
          <p:nvPr/>
        </p:nvSpPr>
        <p:spPr>
          <a:xfrm>
            <a:off x="4886325" y="14124980"/>
            <a:ext cx="2643606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tokenized_dataset = dataset.map(tokenize, batched=</a:t>
            </a:r>
            <a:endParaRPr lang="en-US" sz="675" dirty="0"/>
          </a:p>
        </p:txBody>
      </p:sp>
      <p:sp>
        <p:nvSpPr>
          <p:cNvPr id="155" name="Text 143"/>
          <p:cNvSpPr/>
          <p:nvPr/>
        </p:nvSpPr>
        <p:spPr>
          <a:xfrm>
            <a:off x="4886325" y="1423035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True</a:t>
            </a:r>
            <a:endParaRPr lang="en-US" sz="675" dirty="0"/>
          </a:p>
        </p:txBody>
      </p:sp>
      <p:sp>
        <p:nvSpPr>
          <p:cNvPr id="156" name="Text 144"/>
          <p:cNvSpPr/>
          <p:nvPr/>
        </p:nvSpPr>
        <p:spPr>
          <a:xfrm>
            <a:off x="4886325" y="14353580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75" dirty="0"/>
          </a:p>
        </p:txBody>
      </p:sp>
      <p:sp>
        <p:nvSpPr>
          <p:cNvPr id="157" name="Text 145"/>
          <p:cNvSpPr/>
          <p:nvPr/>
        </p:nvSpPr>
        <p:spPr>
          <a:xfrm>
            <a:off x="4886325" y="14573250"/>
            <a:ext cx="370046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Treinar</a:t>
            </a:r>
            <a:endParaRPr lang="en-US" sz="675" dirty="0"/>
          </a:p>
        </p:txBody>
      </p:sp>
      <p:sp>
        <p:nvSpPr>
          <p:cNvPr id="158" name="Text 146"/>
          <p:cNvSpPr/>
          <p:nvPr/>
        </p:nvSpPr>
        <p:spPr>
          <a:xfrm>
            <a:off x="4886325" y="14810780"/>
            <a:ext cx="1717625" cy="2107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trainer = Trainer(model=model, train_dataset=tokenized_dataset[</a:t>
            </a:r>
            <a:endParaRPr lang="en-US" sz="675" dirty="0"/>
          </a:p>
        </p:txBody>
      </p:sp>
      <p:sp>
        <p:nvSpPr>
          <p:cNvPr id="159" name="Text 147"/>
          <p:cNvSpPr/>
          <p:nvPr/>
        </p:nvSpPr>
        <p:spPr>
          <a:xfrm>
            <a:off x="6532513" y="14925080"/>
            <a:ext cx="43155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"train"</a:t>
            </a:r>
            <a:endParaRPr lang="en-US" sz="675" dirty="0"/>
          </a:p>
        </p:txBody>
      </p:sp>
      <p:sp>
        <p:nvSpPr>
          <p:cNvPr id="160" name="Text 148"/>
          <p:cNvSpPr/>
          <p:nvPr/>
        </p:nvSpPr>
        <p:spPr>
          <a:xfrm>
            <a:off x="6892630" y="14925080"/>
            <a:ext cx="17432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])</a:t>
            </a:r>
            <a:endParaRPr lang="en-US" sz="675" dirty="0"/>
          </a:p>
        </p:txBody>
      </p:sp>
      <p:sp>
        <p:nvSpPr>
          <p:cNvPr id="161" name="Text 149"/>
          <p:cNvSpPr/>
          <p:nvPr/>
        </p:nvSpPr>
        <p:spPr>
          <a:xfrm>
            <a:off x="4886325" y="15039380"/>
            <a:ext cx="84310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trainer.train()</a:t>
            </a:r>
            <a:endParaRPr lang="en-US" sz="675" dirty="0"/>
          </a:p>
        </p:txBody>
      </p:sp>
      <p:sp>
        <p:nvSpPr>
          <p:cNvPr id="162" name="Shape 150"/>
          <p:cNvSpPr/>
          <p:nvPr/>
        </p:nvSpPr>
        <p:spPr>
          <a:xfrm>
            <a:off x="400050" y="15544800"/>
            <a:ext cx="8343900" cy="15144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63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0249" y="15716250"/>
            <a:ext cx="142875" cy="142875"/>
          </a:xfrm>
          <a:prstGeom prst="rect">
            <a:avLst/>
          </a:prstGeom>
        </p:spPr>
      </p:pic>
      <p:sp>
        <p:nvSpPr>
          <p:cNvPr id="164" name="Text 151"/>
          <p:cNvSpPr/>
          <p:nvPr/>
        </p:nvSpPr>
        <p:spPr>
          <a:xfrm>
            <a:off x="3580274" y="15687675"/>
            <a:ext cx="225488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Impacto na Indústria e Pesquisa</a:t>
            </a:r>
            <a:endParaRPr lang="en-US" sz="1125" dirty="0"/>
          </a:p>
        </p:txBody>
      </p:sp>
      <p:sp>
        <p:nvSpPr>
          <p:cNvPr id="165" name="Shape 152"/>
          <p:cNvSpPr/>
          <p:nvPr/>
        </p:nvSpPr>
        <p:spPr>
          <a:xfrm>
            <a:off x="542925" y="16002000"/>
            <a:ext cx="1928813" cy="9144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166" name="Text 153"/>
          <p:cNvSpPr/>
          <p:nvPr/>
        </p:nvSpPr>
        <p:spPr>
          <a:xfrm>
            <a:off x="628650" y="16087725"/>
            <a:ext cx="18288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Empresas</a:t>
            </a:r>
            <a:endParaRPr lang="en-US" sz="788" dirty="0"/>
          </a:p>
        </p:txBody>
      </p:sp>
      <p:sp>
        <p:nvSpPr>
          <p:cNvPr id="167" name="Text 154"/>
          <p:cNvSpPr/>
          <p:nvPr/>
        </p:nvSpPr>
        <p:spPr>
          <a:xfrm>
            <a:off x="628650" y="16287750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Google: Integração em produtos</a:t>
            </a:r>
            <a:endParaRPr lang="en-US" sz="675" dirty="0"/>
          </a:p>
        </p:txBody>
      </p:sp>
      <p:sp>
        <p:nvSpPr>
          <p:cNvPr id="168" name="Text 155"/>
          <p:cNvSpPr/>
          <p:nvPr/>
        </p:nvSpPr>
        <p:spPr>
          <a:xfrm>
            <a:off x="628650" y="16430625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Microsoft: Azure ML</a:t>
            </a:r>
            <a:endParaRPr lang="en-US" sz="675" dirty="0"/>
          </a:p>
        </p:txBody>
      </p:sp>
      <p:sp>
        <p:nvSpPr>
          <p:cNvPr id="169" name="Text 156"/>
          <p:cNvSpPr/>
          <p:nvPr/>
        </p:nvSpPr>
        <p:spPr>
          <a:xfrm>
            <a:off x="628650" y="16573500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Meta: Pesquisa em IA</a:t>
            </a:r>
            <a:endParaRPr lang="en-US" sz="675" dirty="0"/>
          </a:p>
        </p:txBody>
      </p:sp>
      <p:sp>
        <p:nvSpPr>
          <p:cNvPr id="170" name="Text 157"/>
          <p:cNvSpPr/>
          <p:nvPr/>
        </p:nvSpPr>
        <p:spPr>
          <a:xfrm>
            <a:off x="628650" y="16716375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Startups: Prototipagem rápida</a:t>
            </a:r>
            <a:endParaRPr lang="en-US" sz="675" dirty="0"/>
          </a:p>
        </p:txBody>
      </p:sp>
      <p:sp>
        <p:nvSpPr>
          <p:cNvPr id="171" name="Shape 158"/>
          <p:cNvSpPr/>
          <p:nvPr/>
        </p:nvSpPr>
        <p:spPr>
          <a:xfrm>
            <a:off x="2586038" y="16002000"/>
            <a:ext cx="1928813" cy="914400"/>
          </a:xfrm>
          <a:prstGeom prst="rect">
            <a:avLst/>
          </a:prstGeom>
          <a:solidFill>
            <a:srgbClr val="ECFDF5"/>
          </a:solidFill>
          <a:ln/>
        </p:spPr>
      </p:sp>
      <p:sp>
        <p:nvSpPr>
          <p:cNvPr id="172" name="Text 159"/>
          <p:cNvSpPr/>
          <p:nvPr/>
        </p:nvSpPr>
        <p:spPr>
          <a:xfrm>
            <a:off x="2671763" y="16087725"/>
            <a:ext cx="18288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Pesquisa</a:t>
            </a:r>
            <a:endParaRPr lang="en-US" sz="788" dirty="0"/>
          </a:p>
        </p:txBody>
      </p:sp>
      <p:sp>
        <p:nvSpPr>
          <p:cNvPr id="173" name="Text 160"/>
          <p:cNvSpPr/>
          <p:nvPr/>
        </p:nvSpPr>
        <p:spPr>
          <a:xfrm>
            <a:off x="2671763" y="16287750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Reprodutibilidade científica</a:t>
            </a:r>
            <a:endParaRPr lang="en-US" sz="675" dirty="0"/>
          </a:p>
        </p:txBody>
      </p:sp>
      <p:sp>
        <p:nvSpPr>
          <p:cNvPr id="174" name="Text 161"/>
          <p:cNvSpPr/>
          <p:nvPr/>
        </p:nvSpPr>
        <p:spPr>
          <a:xfrm>
            <a:off x="2671763" y="16430625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Colaboração global</a:t>
            </a:r>
            <a:endParaRPr lang="en-US" sz="675" dirty="0"/>
          </a:p>
        </p:txBody>
      </p:sp>
      <p:sp>
        <p:nvSpPr>
          <p:cNvPr id="175" name="Text 162"/>
          <p:cNvSpPr/>
          <p:nvPr/>
        </p:nvSpPr>
        <p:spPr>
          <a:xfrm>
            <a:off x="2671763" y="16573500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Benchmarks padronizados</a:t>
            </a:r>
            <a:endParaRPr lang="en-US" sz="675" dirty="0"/>
          </a:p>
        </p:txBody>
      </p:sp>
      <p:sp>
        <p:nvSpPr>
          <p:cNvPr id="176" name="Text 163"/>
          <p:cNvSpPr/>
          <p:nvPr/>
        </p:nvSpPr>
        <p:spPr>
          <a:xfrm>
            <a:off x="2671763" y="16716375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Acesso democrático</a:t>
            </a:r>
            <a:endParaRPr lang="en-US" sz="675" dirty="0"/>
          </a:p>
        </p:txBody>
      </p:sp>
      <p:sp>
        <p:nvSpPr>
          <p:cNvPr id="177" name="Shape 164"/>
          <p:cNvSpPr/>
          <p:nvPr/>
        </p:nvSpPr>
        <p:spPr>
          <a:xfrm>
            <a:off x="4629150" y="16002000"/>
            <a:ext cx="1928813" cy="914400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178" name="Text 165"/>
          <p:cNvSpPr/>
          <p:nvPr/>
        </p:nvSpPr>
        <p:spPr>
          <a:xfrm>
            <a:off x="4714875" y="16087725"/>
            <a:ext cx="18288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Educação</a:t>
            </a:r>
            <a:endParaRPr lang="en-US" sz="788" dirty="0"/>
          </a:p>
        </p:txBody>
      </p:sp>
      <p:sp>
        <p:nvSpPr>
          <p:cNvPr id="179" name="Text 166"/>
          <p:cNvSpPr/>
          <p:nvPr/>
        </p:nvSpPr>
        <p:spPr>
          <a:xfrm>
            <a:off x="4714875" y="16287750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Cursos universitários</a:t>
            </a:r>
            <a:endParaRPr lang="en-US" sz="675" dirty="0"/>
          </a:p>
        </p:txBody>
      </p:sp>
      <p:sp>
        <p:nvSpPr>
          <p:cNvPr id="180" name="Text 167"/>
          <p:cNvSpPr/>
          <p:nvPr/>
        </p:nvSpPr>
        <p:spPr>
          <a:xfrm>
            <a:off x="4714875" y="16430625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Bootcamps de IA</a:t>
            </a:r>
            <a:endParaRPr lang="en-US" sz="675" dirty="0"/>
          </a:p>
        </p:txBody>
      </p:sp>
      <p:sp>
        <p:nvSpPr>
          <p:cNvPr id="181" name="Text 168"/>
          <p:cNvSpPr/>
          <p:nvPr/>
        </p:nvSpPr>
        <p:spPr>
          <a:xfrm>
            <a:off x="4714875" y="16573500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Projetos estudantis</a:t>
            </a:r>
            <a:endParaRPr lang="en-US" sz="675" dirty="0"/>
          </a:p>
        </p:txBody>
      </p:sp>
      <p:sp>
        <p:nvSpPr>
          <p:cNvPr id="182" name="Text 169"/>
          <p:cNvSpPr/>
          <p:nvPr/>
        </p:nvSpPr>
        <p:spPr>
          <a:xfrm>
            <a:off x="4714875" y="16716375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Competições Kaggle</a:t>
            </a:r>
            <a:endParaRPr lang="en-US" sz="675" dirty="0"/>
          </a:p>
        </p:txBody>
      </p:sp>
      <p:sp>
        <p:nvSpPr>
          <p:cNvPr id="183" name="Text 170"/>
          <p:cNvSpPr/>
          <p:nvPr/>
        </p:nvSpPr>
        <p:spPr>
          <a:xfrm>
            <a:off x="6757988" y="16087725"/>
            <a:ext cx="18288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Inovação</a:t>
            </a:r>
            <a:endParaRPr lang="en-US" sz="788" dirty="0"/>
          </a:p>
        </p:txBody>
      </p:sp>
      <p:sp>
        <p:nvSpPr>
          <p:cNvPr id="184" name="Text 171"/>
          <p:cNvSpPr/>
          <p:nvPr/>
        </p:nvSpPr>
        <p:spPr>
          <a:xfrm>
            <a:off x="6757988" y="16287750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Redução time-to-market</a:t>
            </a:r>
            <a:endParaRPr lang="en-US" sz="675" dirty="0"/>
          </a:p>
        </p:txBody>
      </p:sp>
      <p:sp>
        <p:nvSpPr>
          <p:cNvPr id="185" name="Text 172"/>
          <p:cNvSpPr/>
          <p:nvPr/>
        </p:nvSpPr>
        <p:spPr>
          <a:xfrm>
            <a:off x="6757988" y="16430625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Experimentação rápida</a:t>
            </a:r>
            <a:endParaRPr lang="en-US" sz="675" dirty="0"/>
          </a:p>
        </p:txBody>
      </p:sp>
      <p:sp>
        <p:nvSpPr>
          <p:cNvPr id="186" name="Text 173"/>
          <p:cNvSpPr/>
          <p:nvPr/>
        </p:nvSpPr>
        <p:spPr>
          <a:xfrm>
            <a:off x="6757988" y="16573500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Foco no problema, não na implementação</a:t>
            </a:r>
            <a:endParaRPr lang="en-US" sz="675" dirty="0"/>
          </a:p>
        </p:txBody>
      </p:sp>
      <p:sp>
        <p:nvSpPr>
          <p:cNvPr id="187" name="Text 174"/>
          <p:cNvSpPr/>
          <p:nvPr/>
        </p:nvSpPr>
        <p:spPr>
          <a:xfrm>
            <a:off x="6757988" y="16716375"/>
            <a:ext cx="1828800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Democratização da IA</a:t>
            </a:r>
            <a:endParaRPr lang="en-US" sz="675" dirty="0"/>
          </a:p>
        </p:txBody>
      </p:sp>
      <p:sp>
        <p:nvSpPr>
          <p:cNvPr id="188" name="Shape 175"/>
          <p:cNvSpPr/>
          <p:nvPr/>
        </p:nvSpPr>
        <p:spPr>
          <a:xfrm>
            <a:off x="400050" y="17230725"/>
            <a:ext cx="8343900" cy="12001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89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4859" y="17402175"/>
            <a:ext cx="160734" cy="142875"/>
          </a:xfrm>
          <a:prstGeom prst="rect">
            <a:avLst/>
          </a:prstGeom>
        </p:spPr>
      </p:pic>
      <p:sp>
        <p:nvSpPr>
          <p:cNvPr id="190" name="Text 176"/>
          <p:cNvSpPr/>
          <p:nvPr/>
        </p:nvSpPr>
        <p:spPr>
          <a:xfrm>
            <a:off x="3372743" y="17373600"/>
            <a:ext cx="268783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 que o Hugging Face Mudou Tudo?</a:t>
            </a:r>
            <a:endParaRPr lang="en-US" sz="1125" dirty="0"/>
          </a:p>
        </p:txBody>
      </p:sp>
      <p:pic>
        <p:nvPicPr>
          <p:cNvPr id="191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2925" y="17716500"/>
            <a:ext cx="100013" cy="100013"/>
          </a:xfrm>
          <a:prstGeom prst="rect">
            <a:avLst/>
          </a:prstGeom>
        </p:spPr>
      </p:pic>
      <p:sp>
        <p:nvSpPr>
          <p:cNvPr id="192" name="Text 177"/>
          <p:cNvSpPr/>
          <p:nvPr/>
        </p:nvSpPr>
        <p:spPr>
          <a:xfrm>
            <a:off x="700088" y="17702213"/>
            <a:ext cx="755033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Padronização:</a:t>
            </a:r>
            <a:endParaRPr lang="en-US" sz="788" dirty="0"/>
          </a:p>
        </p:txBody>
      </p:sp>
      <p:sp>
        <p:nvSpPr>
          <p:cNvPr id="193" name="Text 178"/>
          <p:cNvSpPr/>
          <p:nvPr/>
        </p:nvSpPr>
        <p:spPr>
          <a:xfrm>
            <a:off x="1383683" y="17702213"/>
            <a:ext cx="1561440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única para todos os modelos</a:t>
            </a:r>
            <a:endParaRPr lang="en-US" sz="788" dirty="0"/>
          </a:p>
        </p:txBody>
      </p:sp>
      <p:pic>
        <p:nvPicPr>
          <p:cNvPr id="194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2925" y="17945100"/>
            <a:ext cx="100013" cy="100013"/>
          </a:xfrm>
          <a:prstGeom prst="rect">
            <a:avLst/>
          </a:prstGeom>
        </p:spPr>
      </p:pic>
      <p:sp>
        <p:nvSpPr>
          <p:cNvPr id="195" name="Text 179"/>
          <p:cNvSpPr/>
          <p:nvPr/>
        </p:nvSpPr>
        <p:spPr>
          <a:xfrm>
            <a:off x="700088" y="17930813"/>
            <a:ext cx="710385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Comunidade:</a:t>
            </a:r>
            <a:endParaRPr lang="en-US" sz="788" dirty="0"/>
          </a:p>
        </p:txBody>
      </p:sp>
      <p:sp>
        <p:nvSpPr>
          <p:cNvPr id="196" name="Text 180"/>
          <p:cNvSpPr/>
          <p:nvPr/>
        </p:nvSpPr>
        <p:spPr>
          <a:xfrm>
            <a:off x="1339035" y="17930813"/>
            <a:ext cx="1783733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Colaboração global em escala GitHub</a:t>
            </a:r>
            <a:endParaRPr lang="en-US" sz="788" dirty="0"/>
          </a:p>
        </p:txBody>
      </p:sp>
      <p:pic>
        <p:nvPicPr>
          <p:cNvPr id="197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2925" y="18173700"/>
            <a:ext cx="100013" cy="100013"/>
          </a:xfrm>
          <a:prstGeom prst="rect">
            <a:avLst/>
          </a:prstGeom>
        </p:spPr>
      </p:pic>
      <p:sp>
        <p:nvSpPr>
          <p:cNvPr id="198" name="Text 181"/>
          <p:cNvSpPr/>
          <p:nvPr/>
        </p:nvSpPr>
        <p:spPr>
          <a:xfrm>
            <a:off x="700088" y="18159413"/>
            <a:ext cx="588271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Qualidade:</a:t>
            </a:r>
            <a:endParaRPr lang="en-US" sz="788" dirty="0"/>
          </a:p>
        </p:txBody>
      </p:sp>
      <p:sp>
        <p:nvSpPr>
          <p:cNvPr id="199" name="Text 182"/>
          <p:cNvSpPr/>
          <p:nvPr/>
        </p:nvSpPr>
        <p:spPr>
          <a:xfrm>
            <a:off x="1216921" y="18159413"/>
            <a:ext cx="1416890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Modelos testados e validados</a:t>
            </a:r>
            <a:endParaRPr lang="en-US" sz="788" dirty="0"/>
          </a:p>
        </p:txBody>
      </p:sp>
      <p:pic>
        <p:nvPicPr>
          <p:cNvPr id="200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57725" y="17716500"/>
            <a:ext cx="100013" cy="100013"/>
          </a:xfrm>
          <a:prstGeom prst="rect">
            <a:avLst/>
          </a:prstGeom>
        </p:spPr>
      </p:pic>
      <p:sp>
        <p:nvSpPr>
          <p:cNvPr id="201" name="Text 183"/>
          <p:cNvSpPr/>
          <p:nvPr/>
        </p:nvSpPr>
        <p:spPr>
          <a:xfrm>
            <a:off x="4814888" y="17702213"/>
            <a:ext cx="627283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Velocidade:</a:t>
            </a:r>
            <a:endParaRPr lang="en-US" sz="788" dirty="0"/>
          </a:p>
        </p:txBody>
      </p:sp>
      <p:sp>
        <p:nvSpPr>
          <p:cNvPr id="202" name="Text 184"/>
          <p:cNvSpPr/>
          <p:nvPr/>
        </p:nvSpPr>
        <p:spPr>
          <a:xfrm>
            <a:off x="5370733" y="17702213"/>
            <a:ext cx="1266620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 semanas para minutos</a:t>
            </a:r>
            <a:endParaRPr lang="en-US" sz="788" dirty="0"/>
          </a:p>
        </p:txBody>
      </p:sp>
      <p:pic>
        <p:nvPicPr>
          <p:cNvPr id="203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57725" y="17945100"/>
            <a:ext cx="100013" cy="100013"/>
          </a:xfrm>
          <a:prstGeom prst="rect">
            <a:avLst/>
          </a:prstGeom>
        </p:spPr>
      </p:pic>
      <p:sp>
        <p:nvSpPr>
          <p:cNvPr id="204" name="Text 185"/>
          <p:cNvSpPr/>
          <p:nvPr/>
        </p:nvSpPr>
        <p:spPr>
          <a:xfrm>
            <a:off x="4814888" y="17930813"/>
            <a:ext cx="805123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Acessibilidade:</a:t>
            </a:r>
            <a:endParaRPr lang="en-US" sz="788" dirty="0"/>
          </a:p>
        </p:txBody>
      </p:sp>
      <p:sp>
        <p:nvSpPr>
          <p:cNvPr id="205" name="Text 186"/>
          <p:cNvSpPr/>
          <p:nvPr/>
        </p:nvSpPr>
        <p:spPr>
          <a:xfrm>
            <a:off x="5548573" y="17930813"/>
            <a:ext cx="1316822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IA para todos, não só PhDs</a:t>
            </a:r>
            <a:endParaRPr lang="en-US" sz="788" dirty="0"/>
          </a:p>
        </p:txBody>
      </p:sp>
      <p:pic>
        <p:nvPicPr>
          <p:cNvPr id="206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57725" y="18173700"/>
            <a:ext cx="100013" cy="100013"/>
          </a:xfrm>
          <a:prstGeom prst="rect">
            <a:avLst/>
          </a:prstGeom>
        </p:spPr>
      </p:pic>
      <p:sp>
        <p:nvSpPr>
          <p:cNvPr id="207" name="Text 187"/>
          <p:cNvSpPr/>
          <p:nvPr/>
        </p:nvSpPr>
        <p:spPr>
          <a:xfrm>
            <a:off x="4814888" y="18159413"/>
            <a:ext cx="538293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Inovação:</a:t>
            </a:r>
            <a:endParaRPr lang="en-US" sz="788" dirty="0"/>
          </a:p>
        </p:txBody>
      </p:sp>
      <p:sp>
        <p:nvSpPr>
          <p:cNvPr id="208" name="Text 188"/>
          <p:cNvSpPr/>
          <p:nvPr/>
        </p:nvSpPr>
        <p:spPr>
          <a:xfrm>
            <a:off x="5281743" y="18159413"/>
            <a:ext cx="1611083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Foco em resolver problemas reais</a:t>
            </a:r>
            <a:endParaRPr lang="en-US" sz="788" dirty="0"/>
          </a:p>
        </p:txBody>
      </p:sp>
      <p:pic>
        <p:nvPicPr>
          <p:cNvPr id="209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1494" y="18830925"/>
            <a:ext cx="114300" cy="128588"/>
          </a:xfrm>
          <a:prstGeom prst="rect">
            <a:avLst/>
          </a:prstGeom>
        </p:spPr>
      </p:pic>
      <p:sp>
        <p:nvSpPr>
          <p:cNvPr id="210" name="Text 189"/>
          <p:cNvSpPr/>
          <p:nvPr/>
        </p:nvSpPr>
        <p:spPr>
          <a:xfrm>
            <a:off x="946910" y="18745200"/>
            <a:ext cx="3280767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"Hugging Face fez pela IA o que o GitHub fez pelo código:"</a:t>
            </a:r>
            <a:endParaRPr lang="en-US" sz="900" dirty="0"/>
          </a:p>
        </p:txBody>
      </p:sp>
      <p:sp>
        <p:nvSpPr>
          <p:cNvPr id="211" name="Text 190"/>
          <p:cNvSpPr/>
          <p:nvPr/>
        </p:nvSpPr>
        <p:spPr>
          <a:xfrm>
            <a:off x="4156239" y="18745200"/>
            <a:ext cx="4112289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00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transformou uma atividade individual e complexa em uma colaboração global e acessível.</a:t>
            </a:r>
            <a:endParaRPr lang="en-US" sz="900" dirty="0"/>
          </a:p>
        </p:txBody>
      </p:sp>
      <p:pic>
        <p:nvPicPr>
          <p:cNvPr id="212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08206" y="18830925"/>
            <a:ext cx="114300" cy="1285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1741646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71450" y="171450"/>
            <a:ext cx="8801100" cy="17073563"/>
          </a:xfrm>
          <a:prstGeom prst="rect">
            <a:avLst/>
          </a:prstGeom>
          <a:solidFill>
            <a:srgbClr val="FFFFFF">
              <a:alpha val="95000"/>
            </a:srgbClr>
          </a:solidFill>
          <a:ln w="99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3524045" y="400050"/>
            <a:ext cx="457200" cy="457200"/>
          </a:xfrm>
          <a:prstGeom prst="ellipse">
            <a:avLst/>
          </a:prstGeom>
          <a:solidFill>
            <a:srgbClr val="059669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205" y="542925"/>
            <a:ext cx="192881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095545" y="500063"/>
            <a:ext cx="159581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6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Projeto Prático</a:t>
            </a:r>
            <a:endParaRPr lang="en-US" sz="1688" dirty="0"/>
          </a:p>
        </p:txBody>
      </p:sp>
      <p:sp>
        <p:nvSpPr>
          <p:cNvPr id="7" name="Text 3"/>
          <p:cNvSpPr/>
          <p:nvPr/>
        </p:nvSpPr>
        <p:spPr>
          <a:xfrm>
            <a:off x="400050" y="971550"/>
            <a:ext cx="84153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Pipeline Completo de PLN</a:t>
            </a:r>
            <a:endParaRPr lang="en-US" sz="1013" dirty="0"/>
          </a:p>
        </p:txBody>
      </p:sp>
      <p:sp>
        <p:nvSpPr>
          <p:cNvPr id="8" name="Shape 4"/>
          <p:cNvSpPr/>
          <p:nvPr/>
        </p:nvSpPr>
        <p:spPr>
          <a:xfrm>
            <a:off x="4229100" y="1228725"/>
            <a:ext cx="685800" cy="28575"/>
          </a:xfrm>
          <a:prstGeom prst="rect">
            <a:avLst/>
          </a:prstGeom>
          <a:solidFill>
            <a:srgbClr val="10B981"/>
          </a:solidFill>
          <a:ln/>
        </p:spPr>
      </p:sp>
      <p:sp>
        <p:nvSpPr>
          <p:cNvPr id="9" name="Shape 5"/>
          <p:cNvSpPr/>
          <p:nvPr/>
        </p:nvSpPr>
        <p:spPr>
          <a:xfrm>
            <a:off x="400050" y="1428750"/>
            <a:ext cx="8343900" cy="13430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612" y="1600200"/>
            <a:ext cx="178594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701355" y="1571625"/>
            <a:ext cx="204847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Pipeline de Desenvolvimento</a:t>
            </a:r>
            <a:endParaRPr lang="en-US" sz="1125" dirty="0"/>
          </a:p>
        </p:txBody>
      </p:sp>
      <p:sp>
        <p:nvSpPr>
          <p:cNvPr id="12" name="Shape 7"/>
          <p:cNvSpPr/>
          <p:nvPr/>
        </p:nvSpPr>
        <p:spPr>
          <a:xfrm>
            <a:off x="542925" y="1885950"/>
            <a:ext cx="1520168" cy="742950"/>
          </a:xfrm>
          <a:prstGeom prst="rect">
            <a:avLst/>
          </a:prstGeom>
          <a:solidFill>
            <a:srgbClr val="EFF6FF"/>
          </a:solidFill>
          <a:ln w="99">
            <a:solidFill>
              <a:srgbClr val="BFDBFE"/>
            </a:solidFill>
            <a:prstDash val="solid"/>
          </a:ln>
        </p:spPr>
      </p:sp>
      <p:sp>
        <p:nvSpPr>
          <p:cNvPr id="13" name="Shape 8"/>
          <p:cNvSpPr/>
          <p:nvPr/>
        </p:nvSpPr>
        <p:spPr>
          <a:xfrm>
            <a:off x="1195853" y="1971675"/>
            <a:ext cx="214313" cy="214313"/>
          </a:xfrm>
          <a:prstGeom prst="ellipse">
            <a:avLst/>
          </a:prstGeom>
          <a:solidFill>
            <a:srgbClr val="1D4ED8"/>
          </a:solidFill>
          <a:ln/>
        </p:spPr>
      </p:sp>
      <p:sp>
        <p:nvSpPr>
          <p:cNvPr id="14" name="Text 9"/>
          <p:cNvSpPr/>
          <p:nvPr/>
        </p:nvSpPr>
        <p:spPr>
          <a:xfrm>
            <a:off x="1195853" y="1971675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788" dirty="0"/>
          </a:p>
        </p:txBody>
      </p:sp>
      <p:sp>
        <p:nvSpPr>
          <p:cNvPr id="15" name="Text 10"/>
          <p:cNvSpPr/>
          <p:nvPr/>
        </p:nvSpPr>
        <p:spPr>
          <a:xfrm>
            <a:off x="628650" y="2243138"/>
            <a:ext cx="1420155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Definição</a:t>
            </a:r>
            <a:endParaRPr lang="en-US" sz="788" dirty="0"/>
          </a:p>
        </p:txBody>
      </p:sp>
      <p:sp>
        <p:nvSpPr>
          <p:cNvPr id="16" name="Text 11"/>
          <p:cNvSpPr/>
          <p:nvPr/>
        </p:nvSpPr>
        <p:spPr>
          <a:xfrm>
            <a:off x="628650" y="2414588"/>
            <a:ext cx="142015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Problema e objetivos</a:t>
            </a:r>
            <a:endParaRPr lang="en-US" sz="675" dirty="0"/>
          </a:p>
        </p:txBody>
      </p:sp>
      <p:sp>
        <p:nvSpPr>
          <p:cNvPr id="17" name="Shape 12"/>
          <p:cNvSpPr/>
          <p:nvPr/>
        </p:nvSpPr>
        <p:spPr>
          <a:xfrm>
            <a:off x="2177393" y="1885950"/>
            <a:ext cx="1520196" cy="742950"/>
          </a:xfrm>
          <a:prstGeom prst="rect">
            <a:avLst/>
          </a:prstGeom>
          <a:solidFill>
            <a:srgbClr val="ECFDF5"/>
          </a:solidFill>
          <a:ln w="99">
            <a:solidFill>
              <a:srgbClr val="A7F3D0"/>
            </a:solidFill>
            <a:prstDash val="solid"/>
          </a:ln>
        </p:spPr>
      </p:sp>
      <p:sp>
        <p:nvSpPr>
          <p:cNvPr id="18" name="Shape 13"/>
          <p:cNvSpPr/>
          <p:nvPr/>
        </p:nvSpPr>
        <p:spPr>
          <a:xfrm>
            <a:off x="2830320" y="1971675"/>
            <a:ext cx="214313" cy="214313"/>
          </a:xfrm>
          <a:prstGeom prst="ellipse">
            <a:avLst/>
          </a:prstGeom>
          <a:solidFill>
            <a:srgbClr val="1D4ED8"/>
          </a:solidFill>
          <a:ln/>
        </p:spPr>
      </p:sp>
      <p:sp>
        <p:nvSpPr>
          <p:cNvPr id="19" name="Text 14"/>
          <p:cNvSpPr/>
          <p:nvPr/>
        </p:nvSpPr>
        <p:spPr>
          <a:xfrm>
            <a:off x="2830320" y="1971675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788" dirty="0"/>
          </a:p>
        </p:txBody>
      </p:sp>
      <p:sp>
        <p:nvSpPr>
          <p:cNvPr id="20" name="Text 15"/>
          <p:cNvSpPr/>
          <p:nvPr/>
        </p:nvSpPr>
        <p:spPr>
          <a:xfrm>
            <a:off x="2263118" y="2243138"/>
            <a:ext cx="142018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Dados</a:t>
            </a:r>
            <a:endParaRPr lang="en-US" sz="788" dirty="0"/>
          </a:p>
        </p:txBody>
      </p:sp>
      <p:sp>
        <p:nvSpPr>
          <p:cNvPr id="21" name="Text 16"/>
          <p:cNvSpPr/>
          <p:nvPr/>
        </p:nvSpPr>
        <p:spPr>
          <a:xfrm>
            <a:off x="2263118" y="2414588"/>
            <a:ext cx="142018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Coleta e exploração</a:t>
            </a:r>
            <a:endParaRPr lang="en-US" sz="675" dirty="0"/>
          </a:p>
        </p:txBody>
      </p:sp>
      <p:sp>
        <p:nvSpPr>
          <p:cNvPr id="22" name="Shape 17"/>
          <p:cNvSpPr/>
          <p:nvPr/>
        </p:nvSpPr>
        <p:spPr>
          <a:xfrm>
            <a:off x="3811888" y="1885950"/>
            <a:ext cx="1520196" cy="742950"/>
          </a:xfrm>
          <a:prstGeom prst="rect">
            <a:avLst/>
          </a:prstGeom>
          <a:solidFill>
            <a:srgbClr val="FFFBEB"/>
          </a:solidFill>
          <a:ln w="99">
            <a:solidFill>
              <a:srgbClr val="FDE68A"/>
            </a:solidFill>
            <a:prstDash val="solid"/>
          </a:ln>
        </p:spPr>
      </p:sp>
      <p:sp>
        <p:nvSpPr>
          <p:cNvPr id="23" name="Shape 18"/>
          <p:cNvSpPr/>
          <p:nvPr/>
        </p:nvSpPr>
        <p:spPr>
          <a:xfrm>
            <a:off x="4464816" y="1971675"/>
            <a:ext cx="214313" cy="214313"/>
          </a:xfrm>
          <a:prstGeom prst="ellipse">
            <a:avLst/>
          </a:prstGeom>
          <a:solidFill>
            <a:srgbClr val="1D4ED8"/>
          </a:solidFill>
          <a:ln/>
        </p:spPr>
      </p:sp>
      <p:sp>
        <p:nvSpPr>
          <p:cNvPr id="24" name="Text 19"/>
          <p:cNvSpPr/>
          <p:nvPr/>
        </p:nvSpPr>
        <p:spPr>
          <a:xfrm>
            <a:off x="4464816" y="1971675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788" dirty="0"/>
          </a:p>
        </p:txBody>
      </p:sp>
      <p:sp>
        <p:nvSpPr>
          <p:cNvPr id="25" name="Text 20"/>
          <p:cNvSpPr/>
          <p:nvPr/>
        </p:nvSpPr>
        <p:spPr>
          <a:xfrm>
            <a:off x="3897613" y="2243138"/>
            <a:ext cx="142018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Processamento</a:t>
            </a:r>
            <a:endParaRPr lang="en-US" sz="788" dirty="0"/>
          </a:p>
        </p:txBody>
      </p:sp>
      <p:sp>
        <p:nvSpPr>
          <p:cNvPr id="26" name="Text 21"/>
          <p:cNvSpPr/>
          <p:nvPr/>
        </p:nvSpPr>
        <p:spPr>
          <a:xfrm>
            <a:off x="3897613" y="2414588"/>
            <a:ext cx="142018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Limpeza e features</a:t>
            </a:r>
            <a:endParaRPr lang="en-US" sz="675" dirty="0"/>
          </a:p>
        </p:txBody>
      </p:sp>
      <p:sp>
        <p:nvSpPr>
          <p:cNvPr id="27" name="Shape 22"/>
          <p:cNvSpPr/>
          <p:nvPr/>
        </p:nvSpPr>
        <p:spPr>
          <a:xfrm>
            <a:off x="5446384" y="1885950"/>
            <a:ext cx="1520196" cy="742950"/>
          </a:xfrm>
          <a:prstGeom prst="rect">
            <a:avLst/>
          </a:prstGeom>
          <a:solidFill>
            <a:srgbClr val="F5F3FF"/>
          </a:solidFill>
          <a:ln w="99">
            <a:solidFill>
              <a:srgbClr val="DDD6FE"/>
            </a:solidFill>
            <a:prstDash val="solid"/>
          </a:ln>
        </p:spPr>
      </p:sp>
      <p:sp>
        <p:nvSpPr>
          <p:cNvPr id="28" name="Shape 23"/>
          <p:cNvSpPr/>
          <p:nvPr/>
        </p:nvSpPr>
        <p:spPr>
          <a:xfrm>
            <a:off x="6099311" y="1971675"/>
            <a:ext cx="214313" cy="214313"/>
          </a:xfrm>
          <a:prstGeom prst="ellipse">
            <a:avLst/>
          </a:prstGeom>
          <a:solidFill>
            <a:srgbClr val="1D4ED8"/>
          </a:solidFill>
          <a:ln/>
        </p:spPr>
      </p:sp>
      <p:sp>
        <p:nvSpPr>
          <p:cNvPr id="29" name="Text 24"/>
          <p:cNvSpPr/>
          <p:nvPr/>
        </p:nvSpPr>
        <p:spPr>
          <a:xfrm>
            <a:off x="6099311" y="1971675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788" dirty="0"/>
          </a:p>
        </p:txBody>
      </p:sp>
      <p:sp>
        <p:nvSpPr>
          <p:cNvPr id="30" name="Text 25"/>
          <p:cNvSpPr/>
          <p:nvPr/>
        </p:nvSpPr>
        <p:spPr>
          <a:xfrm>
            <a:off x="5532109" y="2243138"/>
            <a:ext cx="142018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Modelagem</a:t>
            </a:r>
            <a:endParaRPr lang="en-US" sz="788" dirty="0"/>
          </a:p>
        </p:txBody>
      </p:sp>
      <p:sp>
        <p:nvSpPr>
          <p:cNvPr id="31" name="Text 26"/>
          <p:cNvSpPr/>
          <p:nvPr/>
        </p:nvSpPr>
        <p:spPr>
          <a:xfrm>
            <a:off x="5532109" y="2414588"/>
            <a:ext cx="1420183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Treino e avaliação</a:t>
            </a:r>
            <a:endParaRPr lang="en-US" sz="675" dirty="0"/>
          </a:p>
        </p:txBody>
      </p:sp>
      <p:sp>
        <p:nvSpPr>
          <p:cNvPr id="32" name="Shape 27"/>
          <p:cNvSpPr/>
          <p:nvPr/>
        </p:nvSpPr>
        <p:spPr>
          <a:xfrm>
            <a:off x="7733807" y="1978819"/>
            <a:ext cx="214313" cy="214313"/>
          </a:xfrm>
          <a:prstGeom prst="ellipse">
            <a:avLst/>
          </a:prstGeom>
          <a:solidFill>
            <a:srgbClr val="1D4ED8"/>
          </a:solidFill>
          <a:ln/>
        </p:spPr>
      </p:sp>
      <p:sp>
        <p:nvSpPr>
          <p:cNvPr id="33" name="Text 28"/>
          <p:cNvSpPr/>
          <p:nvPr/>
        </p:nvSpPr>
        <p:spPr>
          <a:xfrm>
            <a:off x="7733807" y="1978819"/>
            <a:ext cx="285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788" dirty="0"/>
          </a:p>
        </p:txBody>
      </p:sp>
      <p:sp>
        <p:nvSpPr>
          <p:cNvPr id="34" name="Text 29"/>
          <p:cNvSpPr/>
          <p:nvPr/>
        </p:nvSpPr>
        <p:spPr>
          <a:xfrm>
            <a:off x="7173748" y="2250281"/>
            <a:ext cx="1405896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</a:t>
            </a:r>
            <a:endParaRPr lang="en-US" sz="788" dirty="0"/>
          </a:p>
        </p:txBody>
      </p:sp>
      <p:sp>
        <p:nvSpPr>
          <p:cNvPr id="35" name="Text 30"/>
          <p:cNvSpPr/>
          <p:nvPr/>
        </p:nvSpPr>
        <p:spPr>
          <a:xfrm>
            <a:off x="7173748" y="2421731"/>
            <a:ext cx="1405896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4B556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Apresentação e uso</a:t>
            </a:r>
            <a:endParaRPr lang="en-US" sz="675" dirty="0"/>
          </a:p>
        </p:txBody>
      </p:sp>
      <p:sp>
        <p:nvSpPr>
          <p:cNvPr id="36" name="Shape 31"/>
          <p:cNvSpPr/>
          <p:nvPr/>
        </p:nvSpPr>
        <p:spPr>
          <a:xfrm>
            <a:off x="400050" y="2943225"/>
            <a:ext cx="4086225" cy="28003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5" y="3114675"/>
            <a:ext cx="142875" cy="142875"/>
          </a:xfrm>
          <a:prstGeom prst="rect">
            <a:avLst/>
          </a:prstGeom>
        </p:spPr>
      </p:pic>
      <p:sp>
        <p:nvSpPr>
          <p:cNvPr id="38" name="Text 32"/>
          <p:cNvSpPr/>
          <p:nvPr/>
        </p:nvSpPr>
        <p:spPr>
          <a:xfrm>
            <a:off x="742950" y="3086100"/>
            <a:ext cx="177840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 Definição do Problema</a:t>
            </a:r>
            <a:endParaRPr lang="en-US" sz="1125" dirty="0"/>
          </a:p>
        </p:txBody>
      </p:sp>
      <p:sp>
        <p:nvSpPr>
          <p:cNvPr id="39" name="Shape 33"/>
          <p:cNvSpPr/>
          <p:nvPr/>
        </p:nvSpPr>
        <p:spPr>
          <a:xfrm>
            <a:off x="542925" y="3400425"/>
            <a:ext cx="3800475" cy="1057275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40" name="Text 34"/>
          <p:cNvSpPr/>
          <p:nvPr/>
        </p:nvSpPr>
        <p:spPr>
          <a:xfrm>
            <a:off x="628650" y="3486150"/>
            <a:ext cx="37004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Questões Fundamentais:</a:t>
            </a:r>
            <a:endParaRPr lang="en-US" sz="900" dirty="0"/>
          </a:p>
        </p:txBody>
      </p:sp>
      <p:sp>
        <p:nvSpPr>
          <p:cNvPr id="41" name="Text 35"/>
          <p:cNvSpPr/>
          <p:nvPr/>
        </p:nvSpPr>
        <p:spPr>
          <a:xfrm>
            <a:off x="628650" y="37147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Qual problema real estou resolvendo?</a:t>
            </a:r>
            <a:endParaRPr lang="en-US" sz="788" dirty="0"/>
          </a:p>
        </p:txBody>
      </p:sp>
      <p:sp>
        <p:nvSpPr>
          <p:cNvPr id="42" name="Text 36"/>
          <p:cNvSpPr/>
          <p:nvPr/>
        </p:nvSpPr>
        <p:spPr>
          <a:xfrm>
            <a:off x="628650" y="38862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Quem são os usuários finais?</a:t>
            </a:r>
            <a:endParaRPr lang="en-US" sz="788" dirty="0"/>
          </a:p>
        </p:txBody>
      </p:sp>
      <p:sp>
        <p:nvSpPr>
          <p:cNvPr id="43" name="Text 37"/>
          <p:cNvSpPr/>
          <p:nvPr/>
        </p:nvSpPr>
        <p:spPr>
          <a:xfrm>
            <a:off x="628650" y="40576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Como o sucesso será medido?</a:t>
            </a:r>
            <a:endParaRPr lang="en-US" sz="788" dirty="0"/>
          </a:p>
        </p:txBody>
      </p:sp>
      <p:sp>
        <p:nvSpPr>
          <p:cNvPr id="44" name="Text 38"/>
          <p:cNvSpPr/>
          <p:nvPr/>
        </p:nvSpPr>
        <p:spPr>
          <a:xfrm>
            <a:off x="628650" y="42291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Que tipo de tarefa de PLN é necessária?</a:t>
            </a:r>
            <a:endParaRPr lang="en-US" sz="788" dirty="0"/>
          </a:p>
        </p:txBody>
      </p:sp>
      <p:sp>
        <p:nvSpPr>
          <p:cNvPr id="45" name="Shape 39"/>
          <p:cNvSpPr/>
          <p:nvPr/>
        </p:nvSpPr>
        <p:spPr>
          <a:xfrm>
            <a:off x="542925" y="4543425"/>
            <a:ext cx="3800475" cy="1057275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46" name="Text 40"/>
          <p:cNvSpPr/>
          <p:nvPr/>
        </p:nvSpPr>
        <p:spPr>
          <a:xfrm>
            <a:off x="628650" y="4629150"/>
            <a:ext cx="37004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Tipos de Projeto:</a:t>
            </a:r>
            <a:endParaRPr lang="en-US" sz="900" dirty="0"/>
          </a:p>
        </p:txBody>
      </p:sp>
      <p:sp>
        <p:nvSpPr>
          <p:cNvPr id="47" name="Text 41"/>
          <p:cNvSpPr/>
          <p:nvPr/>
        </p:nvSpPr>
        <p:spPr>
          <a:xfrm>
            <a:off x="628650" y="4872038"/>
            <a:ext cx="224247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🔍</a:t>
            </a:r>
            <a:endParaRPr lang="en-US" sz="788" dirty="0"/>
          </a:p>
        </p:txBody>
      </p:sp>
      <p:sp>
        <p:nvSpPr>
          <p:cNvPr id="48" name="Text 42"/>
          <p:cNvSpPr/>
          <p:nvPr/>
        </p:nvSpPr>
        <p:spPr>
          <a:xfrm>
            <a:off x="781459" y="4872038"/>
            <a:ext cx="744094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Classificação:</a:t>
            </a:r>
            <a:endParaRPr lang="en-US" sz="788" dirty="0"/>
          </a:p>
        </p:txBody>
      </p:sp>
      <p:sp>
        <p:nvSpPr>
          <p:cNvPr id="49" name="Text 43"/>
          <p:cNvSpPr/>
          <p:nvPr/>
        </p:nvSpPr>
        <p:spPr>
          <a:xfrm>
            <a:off x="1454116" y="4872038"/>
            <a:ext cx="2000641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de sentimentos, detecção de spam</a:t>
            </a:r>
            <a:endParaRPr lang="en-US" sz="788" dirty="0"/>
          </a:p>
        </p:txBody>
      </p:sp>
      <p:sp>
        <p:nvSpPr>
          <p:cNvPr id="50" name="Text 44"/>
          <p:cNvSpPr/>
          <p:nvPr/>
        </p:nvSpPr>
        <p:spPr>
          <a:xfrm>
            <a:off x="628650" y="5043488"/>
            <a:ext cx="224247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🏷️</a:t>
            </a:r>
            <a:endParaRPr lang="en-US" sz="788" dirty="0"/>
          </a:p>
        </p:txBody>
      </p:sp>
      <p:sp>
        <p:nvSpPr>
          <p:cNvPr id="51" name="Text 45"/>
          <p:cNvSpPr/>
          <p:nvPr/>
        </p:nvSpPr>
        <p:spPr>
          <a:xfrm>
            <a:off x="781459" y="5043488"/>
            <a:ext cx="315916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NER:</a:t>
            </a:r>
            <a:endParaRPr lang="en-US" sz="788" dirty="0"/>
          </a:p>
        </p:txBody>
      </p:sp>
      <p:sp>
        <p:nvSpPr>
          <p:cNvPr id="52" name="Text 46"/>
          <p:cNvSpPr/>
          <p:nvPr/>
        </p:nvSpPr>
        <p:spPr>
          <a:xfrm>
            <a:off x="1025937" y="5043488"/>
            <a:ext cx="1806141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Extração de entidades de documentos</a:t>
            </a:r>
            <a:endParaRPr lang="en-US" sz="788" dirty="0"/>
          </a:p>
        </p:txBody>
      </p:sp>
      <p:sp>
        <p:nvSpPr>
          <p:cNvPr id="53" name="Text 47"/>
          <p:cNvSpPr/>
          <p:nvPr/>
        </p:nvSpPr>
        <p:spPr>
          <a:xfrm>
            <a:off x="628650" y="5214938"/>
            <a:ext cx="224247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📝</a:t>
            </a:r>
            <a:endParaRPr lang="en-US" sz="788" dirty="0"/>
          </a:p>
        </p:txBody>
      </p:sp>
      <p:sp>
        <p:nvSpPr>
          <p:cNvPr id="54" name="Text 48"/>
          <p:cNvSpPr/>
          <p:nvPr/>
        </p:nvSpPr>
        <p:spPr>
          <a:xfrm>
            <a:off x="781459" y="5214938"/>
            <a:ext cx="505058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Geração:</a:t>
            </a:r>
            <a:endParaRPr lang="en-US" sz="788" dirty="0"/>
          </a:p>
        </p:txBody>
      </p:sp>
      <p:sp>
        <p:nvSpPr>
          <p:cNvPr id="55" name="Text 49"/>
          <p:cNvSpPr/>
          <p:nvPr/>
        </p:nvSpPr>
        <p:spPr>
          <a:xfrm>
            <a:off x="1215079" y="5214938"/>
            <a:ext cx="1522316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Resumos automáticos, chatbots</a:t>
            </a:r>
            <a:endParaRPr lang="en-US" sz="788" dirty="0"/>
          </a:p>
        </p:txBody>
      </p:sp>
      <p:sp>
        <p:nvSpPr>
          <p:cNvPr id="56" name="Text 50"/>
          <p:cNvSpPr/>
          <p:nvPr/>
        </p:nvSpPr>
        <p:spPr>
          <a:xfrm>
            <a:off x="628650" y="5386388"/>
            <a:ext cx="224247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🔗</a:t>
            </a:r>
            <a:endParaRPr lang="en-US" sz="788" dirty="0"/>
          </a:p>
        </p:txBody>
      </p:sp>
      <p:sp>
        <p:nvSpPr>
          <p:cNvPr id="57" name="Text 51"/>
          <p:cNvSpPr/>
          <p:nvPr/>
        </p:nvSpPr>
        <p:spPr>
          <a:xfrm>
            <a:off x="781459" y="5386388"/>
            <a:ext cx="699501" cy="11251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Similaridade:</a:t>
            </a:r>
            <a:endParaRPr lang="en-US" sz="788" dirty="0"/>
          </a:p>
        </p:txBody>
      </p:sp>
      <p:sp>
        <p:nvSpPr>
          <p:cNvPr id="58" name="Text 52"/>
          <p:cNvSpPr/>
          <p:nvPr/>
        </p:nvSpPr>
        <p:spPr>
          <a:xfrm>
            <a:off x="1409523" y="5386388"/>
            <a:ext cx="1338951" cy="11251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Sistemas de recomendação</a:t>
            </a:r>
            <a:endParaRPr lang="en-US" sz="788" dirty="0"/>
          </a:p>
        </p:txBody>
      </p:sp>
      <p:sp>
        <p:nvSpPr>
          <p:cNvPr id="59" name="Shape 53"/>
          <p:cNvSpPr/>
          <p:nvPr/>
        </p:nvSpPr>
        <p:spPr>
          <a:xfrm>
            <a:off x="4657725" y="2943225"/>
            <a:ext cx="4086225" cy="280035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6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114675"/>
            <a:ext cx="125016" cy="142875"/>
          </a:xfrm>
          <a:prstGeom prst="rect">
            <a:avLst/>
          </a:prstGeom>
        </p:spPr>
      </p:pic>
      <p:sp>
        <p:nvSpPr>
          <p:cNvPr id="61" name="Text 54"/>
          <p:cNvSpPr/>
          <p:nvPr/>
        </p:nvSpPr>
        <p:spPr>
          <a:xfrm>
            <a:off x="4982766" y="3086100"/>
            <a:ext cx="134972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 Coleta de Dados</a:t>
            </a:r>
            <a:endParaRPr lang="en-US" sz="1125" dirty="0"/>
          </a:p>
        </p:txBody>
      </p:sp>
      <p:sp>
        <p:nvSpPr>
          <p:cNvPr id="62" name="Shape 55"/>
          <p:cNvSpPr/>
          <p:nvPr/>
        </p:nvSpPr>
        <p:spPr>
          <a:xfrm>
            <a:off x="4800600" y="3400425"/>
            <a:ext cx="3800475" cy="1057275"/>
          </a:xfrm>
          <a:prstGeom prst="rect">
            <a:avLst/>
          </a:prstGeom>
          <a:solidFill>
            <a:srgbClr val="ECFDF5"/>
          </a:solidFill>
          <a:ln/>
        </p:spPr>
      </p:sp>
      <p:sp>
        <p:nvSpPr>
          <p:cNvPr id="63" name="Text 56"/>
          <p:cNvSpPr/>
          <p:nvPr/>
        </p:nvSpPr>
        <p:spPr>
          <a:xfrm>
            <a:off x="4886325" y="3486150"/>
            <a:ext cx="37004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Fontes de Dados:</a:t>
            </a:r>
            <a:endParaRPr lang="en-US" sz="900" dirty="0"/>
          </a:p>
        </p:txBody>
      </p:sp>
      <p:sp>
        <p:nvSpPr>
          <p:cNvPr id="64" name="Text 57"/>
          <p:cNvSpPr/>
          <p:nvPr/>
        </p:nvSpPr>
        <p:spPr>
          <a:xfrm>
            <a:off x="4886325" y="37147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APIs públicas (Twitter, Reddit, News)</a:t>
            </a:r>
            <a:endParaRPr lang="en-US" sz="788" dirty="0"/>
          </a:p>
        </p:txBody>
      </p:sp>
      <p:sp>
        <p:nvSpPr>
          <p:cNvPr id="65" name="Text 58"/>
          <p:cNvSpPr/>
          <p:nvPr/>
        </p:nvSpPr>
        <p:spPr>
          <a:xfrm>
            <a:off x="4886325" y="38862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Datasets existentes (Hugging Face, Kaggle)</a:t>
            </a:r>
            <a:endParaRPr lang="en-US" sz="788" dirty="0"/>
          </a:p>
        </p:txBody>
      </p:sp>
      <p:sp>
        <p:nvSpPr>
          <p:cNvPr id="66" name="Text 59"/>
          <p:cNvSpPr/>
          <p:nvPr/>
        </p:nvSpPr>
        <p:spPr>
          <a:xfrm>
            <a:off x="4886325" y="40576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Web scraping (respeitando robots.txt)</a:t>
            </a:r>
            <a:endParaRPr lang="en-US" sz="788" dirty="0"/>
          </a:p>
        </p:txBody>
      </p:sp>
      <p:sp>
        <p:nvSpPr>
          <p:cNvPr id="67" name="Text 60"/>
          <p:cNvSpPr/>
          <p:nvPr/>
        </p:nvSpPr>
        <p:spPr>
          <a:xfrm>
            <a:off x="4886325" y="42291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Dados internos da organização</a:t>
            </a:r>
            <a:endParaRPr lang="en-US" sz="788" dirty="0"/>
          </a:p>
        </p:txBody>
      </p:sp>
      <p:sp>
        <p:nvSpPr>
          <p:cNvPr id="68" name="Shape 61"/>
          <p:cNvSpPr/>
          <p:nvPr/>
        </p:nvSpPr>
        <p:spPr>
          <a:xfrm>
            <a:off x="4800600" y="4543425"/>
            <a:ext cx="3800475" cy="1057275"/>
          </a:xfrm>
          <a:prstGeom prst="rect">
            <a:avLst/>
          </a:prstGeom>
          <a:solidFill>
            <a:srgbClr val="FFFBEB"/>
          </a:solidFill>
          <a:ln/>
        </p:spPr>
      </p:sp>
      <p:sp>
        <p:nvSpPr>
          <p:cNvPr id="69" name="Text 62"/>
          <p:cNvSpPr/>
          <p:nvPr/>
        </p:nvSpPr>
        <p:spPr>
          <a:xfrm>
            <a:off x="4886325" y="4629150"/>
            <a:ext cx="37004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9240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Considerações Éticas:</a:t>
            </a:r>
            <a:endParaRPr lang="en-US" sz="900" dirty="0"/>
          </a:p>
        </p:txBody>
      </p:sp>
      <p:sp>
        <p:nvSpPr>
          <p:cNvPr id="70" name="Text 63"/>
          <p:cNvSpPr/>
          <p:nvPr/>
        </p:nvSpPr>
        <p:spPr>
          <a:xfrm>
            <a:off x="4886325" y="48577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B4530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Privacidade e consentimento</a:t>
            </a:r>
            <a:endParaRPr lang="en-US" sz="788" dirty="0"/>
          </a:p>
        </p:txBody>
      </p:sp>
      <p:sp>
        <p:nvSpPr>
          <p:cNvPr id="71" name="Text 64"/>
          <p:cNvSpPr/>
          <p:nvPr/>
        </p:nvSpPr>
        <p:spPr>
          <a:xfrm>
            <a:off x="4886325" y="50292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B4530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Direitos autorais</a:t>
            </a:r>
            <a:endParaRPr lang="en-US" sz="788" dirty="0"/>
          </a:p>
        </p:txBody>
      </p:sp>
      <p:sp>
        <p:nvSpPr>
          <p:cNvPr id="72" name="Text 65"/>
          <p:cNvSpPr/>
          <p:nvPr/>
        </p:nvSpPr>
        <p:spPr>
          <a:xfrm>
            <a:off x="4886325" y="52006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B4530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Viés nos dados</a:t>
            </a:r>
            <a:endParaRPr lang="en-US" sz="788" dirty="0"/>
          </a:p>
        </p:txBody>
      </p:sp>
      <p:sp>
        <p:nvSpPr>
          <p:cNvPr id="73" name="Text 66"/>
          <p:cNvSpPr/>
          <p:nvPr/>
        </p:nvSpPr>
        <p:spPr>
          <a:xfrm>
            <a:off x="4886325" y="53721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B4530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Representatividade</a:t>
            </a:r>
            <a:endParaRPr lang="en-US" sz="788" dirty="0"/>
          </a:p>
        </p:txBody>
      </p:sp>
      <p:sp>
        <p:nvSpPr>
          <p:cNvPr id="74" name="Shape 67"/>
          <p:cNvSpPr/>
          <p:nvPr/>
        </p:nvSpPr>
        <p:spPr>
          <a:xfrm>
            <a:off x="400050" y="5915025"/>
            <a:ext cx="8343900" cy="48291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7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7369" y="6086475"/>
            <a:ext cx="178594" cy="142875"/>
          </a:xfrm>
          <a:prstGeom prst="rect">
            <a:avLst/>
          </a:prstGeom>
        </p:spPr>
      </p:pic>
      <p:sp>
        <p:nvSpPr>
          <p:cNvPr id="76" name="Text 68"/>
          <p:cNvSpPr/>
          <p:nvPr/>
        </p:nvSpPr>
        <p:spPr>
          <a:xfrm>
            <a:off x="2493113" y="6057900"/>
            <a:ext cx="446492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Exemplo de Implementação: Análise de Sentimentos de Reviews</a:t>
            </a:r>
            <a:endParaRPr lang="en-US" sz="1125" dirty="0"/>
          </a:p>
        </p:txBody>
      </p:sp>
      <p:sp>
        <p:nvSpPr>
          <p:cNvPr id="77" name="Text 69"/>
          <p:cNvSpPr/>
          <p:nvPr/>
        </p:nvSpPr>
        <p:spPr>
          <a:xfrm>
            <a:off x="542925" y="6372225"/>
            <a:ext cx="40147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 Processamento de Dados</a:t>
            </a:r>
            <a:endParaRPr lang="en-US" sz="1013" dirty="0"/>
          </a:p>
        </p:txBody>
      </p:sp>
      <p:sp>
        <p:nvSpPr>
          <p:cNvPr id="78" name="Shape 70"/>
          <p:cNvSpPr/>
          <p:nvPr/>
        </p:nvSpPr>
        <p:spPr>
          <a:xfrm>
            <a:off x="542925" y="6657975"/>
            <a:ext cx="3943350" cy="3829050"/>
          </a:xfrm>
          <a:prstGeom prst="rect">
            <a:avLst/>
          </a:prstGeom>
          <a:solidFill>
            <a:srgbClr val="0F172A"/>
          </a:solidFill>
          <a:ln/>
        </p:spPr>
      </p:sp>
      <p:sp>
        <p:nvSpPr>
          <p:cNvPr id="79" name="Text 71"/>
          <p:cNvSpPr/>
          <p:nvPr/>
        </p:nvSpPr>
        <p:spPr>
          <a:xfrm>
            <a:off x="628650" y="6743700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75" dirty="0"/>
          </a:p>
        </p:txBody>
      </p:sp>
      <p:sp>
        <p:nvSpPr>
          <p:cNvPr id="80" name="Text 72"/>
          <p:cNvSpPr/>
          <p:nvPr/>
        </p:nvSpPr>
        <p:spPr>
          <a:xfrm>
            <a:off x="628650" y="6866930"/>
            <a:ext cx="38009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pandas</a:t>
            </a:r>
            <a:endParaRPr lang="en-US" sz="675" dirty="0"/>
          </a:p>
        </p:txBody>
      </p:sp>
      <p:sp>
        <p:nvSpPr>
          <p:cNvPr id="81" name="Text 73"/>
          <p:cNvSpPr/>
          <p:nvPr/>
        </p:nvSpPr>
        <p:spPr>
          <a:xfrm>
            <a:off x="628650" y="6972300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as</a:t>
            </a:r>
            <a:endParaRPr lang="en-US" sz="675" dirty="0"/>
          </a:p>
        </p:txBody>
      </p:sp>
      <p:sp>
        <p:nvSpPr>
          <p:cNvPr id="82" name="Text 74"/>
          <p:cNvSpPr/>
          <p:nvPr/>
        </p:nvSpPr>
        <p:spPr>
          <a:xfrm>
            <a:off x="628650" y="7095530"/>
            <a:ext cx="17432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pd</a:t>
            </a:r>
            <a:endParaRPr lang="en-US" sz="675" dirty="0"/>
          </a:p>
        </p:txBody>
      </p:sp>
      <p:sp>
        <p:nvSpPr>
          <p:cNvPr id="83" name="Text 75"/>
          <p:cNvSpPr/>
          <p:nvPr/>
        </p:nvSpPr>
        <p:spPr>
          <a:xfrm>
            <a:off x="628650" y="7200900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75" dirty="0"/>
          </a:p>
        </p:txBody>
      </p:sp>
      <p:sp>
        <p:nvSpPr>
          <p:cNvPr id="84" name="Text 76"/>
          <p:cNvSpPr/>
          <p:nvPr/>
        </p:nvSpPr>
        <p:spPr>
          <a:xfrm>
            <a:off x="628650" y="7324130"/>
            <a:ext cx="17432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</a:t>
            </a:r>
            <a:endParaRPr lang="en-US" sz="675" dirty="0"/>
          </a:p>
        </p:txBody>
      </p:sp>
      <p:sp>
        <p:nvSpPr>
          <p:cNvPr id="85" name="Text 77"/>
          <p:cNvSpPr/>
          <p:nvPr/>
        </p:nvSpPr>
        <p:spPr>
          <a:xfrm>
            <a:off x="628650" y="7429500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from</a:t>
            </a:r>
            <a:endParaRPr lang="en-US" sz="675" dirty="0"/>
          </a:p>
        </p:txBody>
      </p:sp>
      <p:sp>
        <p:nvSpPr>
          <p:cNvPr id="86" name="Text 78"/>
          <p:cNvSpPr/>
          <p:nvPr/>
        </p:nvSpPr>
        <p:spPr>
          <a:xfrm>
            <a:off x="628650" y="7552730"/>
            <a:ext cx="1254649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sklearn.model_selection</a:t>
            </a:r>
            <a:endParaRPr lang="en-US" sz="675" dirty="0"/>
          </a:p>
        </p:txBody>
      </p:sp>
      <p:sp>
        <p:nvSpPr>
          <p:cNvPr id="87" name="Text 79"/>
          <p:cNvSpPr/>
          <p:nvPr/>
        </p:nvSpPr>
        <p:spPr>
          <a:xfrm>
            <a:off x="628650" y="7658100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75" dirty="0"/>
          </a:p>
        </p:txBody>
      </p:sp>
      <p:sp>
        <p:nvSpPr>
          <p:cNvPr id="88" name="Text 80"/>
          <p:cNvSpPr/>
          <p:nvPr/>
        </p:nvSpPr>
        <p:spPr>
          <a:xfrm>
            <a:off x="628650" y="7781330"/>
            <a:ext cx="89453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train_test_split</a:t>
            </a:r>
            <a:endParaRPr lang="en-US" sz="675" dirty="0"/>
          </a:p>
        </p:txBody>
      </p:sp>
      <p:sp>
        <p:nvSpPr>
          <p:cNvPr id="89" name="Text 81"/>
          <p:cNvSpPr/>
          <p:nvPr/>
        </p:nvSpPr>
        <p:spPr>
          <a:xfrm>
            <a:off x="628650" y="8001000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Carregar dados</a:t>
            </a:r>
            <a:endParaRPr lang="en-US" sz="675" dirty="0"/>
          </a:p>
        </p:txBody>
      </p:sp>
      <p:sp>
        <p:nvSpPr>
          <p:cNvPr id="90" name="Text 82"/>
          <p:cNvSpPr/>
          <p:nvPr/>
        </p:nvSpPr>
        <p:spPr>
          <a:xfrm>
            <a:off x="628650" y="8238530"/>
            <a:ext cx="945989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df = pd.read_csv(</a:t>
            </a:r>
            <a:endParaRPr lang="en-US" sz="675" dirty="0"/>
          </a:p>
        </p:txBody>
      </p:sp>
      <p:sp>
        <p:nvSpPr>
          <p:cNvPr id="91" name="Text 83"/>
          <p:cNvSpPr/>
          <p:nvPr/>
        </p:nvSpPr>
        <p:spPr>
          <a:xfrm>
            <a:off x="1503201" y="8238530"/>
            <a:ext cx="74021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'reviews.csv'</a:t>
            </a:r>
            <a:endParaRPr lang="en-US" sz="675" dirty="0"/>
          </a:p>
        </p:txBody>
      </p:sp>
      <p:sp>
        <p:nvSpPr>
          <p:cNvPr id="92" name="Text 84"/>
          <p:cNvSpPr/>
          <p:nvPr/>
        </p:nvSpPr>
        <p:spPr>
          <a:xfrm>
            <a:off x="2171979" y="8238530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75" dirty="0"/>
          </a:p>
        </p:txBody>
      </p:sp>
      <p:sp>
        <p:nvSpPr>
          <p:cNvPr id="93" name="Text 85"/>
          <p:cNvSpPr/>
          <p:nvPr/>
        </p:nvSpPr>
        <p:spPr>
          <a:xfrm>
            <a:off x="628650" y="8458200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Limpeza básica</a:t>
            </a:r>
            <a:endParaRPr lang="en-US" sz="675" dirty="0"/>
          </a:p>
        </p:txBody>
      </p:sp>
      <p:sp>
        <p:nvSpPr>
          <p:cNvPr id="94" name="Text 86"/>
          <p:cNvSpPr/>
          <p:nvPr/>
        </p:nvSpPr>
        <p:spPr>
          <a:xfrm>
            <a:off x="628650" y="8686800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</a:t>
            </a:r>
            <a:endParaRPr lang="en-US" sz="675" dirty="0"/>
          </a:p>
        </p:txBody>
      </p:sp>
      <p:sp>
        <p:nvSpPr>
          <p:cNvPr id="95" name="Text 87"/>
          <p:cNvSpPr/>
          <p:nvPr/>
        </p:nvSpPr>
        <p:spPr>
          <a:xfrm>
            <a:off x="628650" y="8810030"/>
            <a:ext cx="945989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clean_text(text):</a:t>
            </a:r>
            <a:endParaRPr lang="en-US" sz="675" dirty="0"/>
          </a:p>
        </p:txBody>
      </p:sp>
      <p:sp>
        <p:nvSpPr>
          <p:cNvPr id="96" name="Text 88"/>
          <p:cNvSpPr/>
          <p:nvPr/>
        </p:nvSpPr>
        <p:spPr>
          <a:xfrm>
            <a:off x="628650" y="8924330"/>
            <a:ext cx="99741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text = re.sub(</a:t>
            </a:r>
            <a:endParaRPr lang="en-US" sz="675" dirty="0"/>
          </a:p>
        </p:txBody>
      </p:sp>
      <p:sp>
        <p:nvSpPr>
          <p:cNvPr id="97" name="Text 89"/>
          <p:cNvSpPr/>
          <p:nvPr/>
        </p:nvSpPr>
        <p:spPr>
          <a:xfrm>
            <a:off x="1554631" y="8924330"/>
            <a:ext cx="58587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r'http\S+'</a:t>
            </a:r>
            <a:endParaRPr lang="en-US" sz="675" dirty="0"/>
          </a:p>
        </p:txBody>
      </p:sp>
      <p:sp>
        <p:nvSpPr>
          <p:cNvPr id="98" name="Text 90"/>
          <p:cNvSpPr/>
          <p:nvPr/>
        </p:nvSpPr>
        <p:spPr>
          <a:xfrm>
            <a:off x="2069064" y="8924330"/>
            <a:ext cx="17432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675" dirty="0"/>
          </a:p>
        </p:txBody>
      </p:sp>
      <p:sp>
        <p:nvSpPr>
          <p:cNvPr id="99" name="Text 91"/>
          <p:cNvSpPr/>
          <p:nvPr/>
        </p:nvSpPr>
        <p:spPr>
          <a:xfrm>
            <a:off x="2171951" y="8924330"/>
            <a:ext cx="17432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''</a:t>
            </a:r>
            <a:endParaRPr lang="en-US" sz="675" dirty="0"/>
          </a:p>
        </p:txBody>
      </p:sp>
      <p:sp>
        <p:nvSpPr>
          <p:cNvPr id="100" name="Text 92"/>
          <p:cNvSpPr/>
          <p:nvPr/>
        </p:nvSpPr>
        <p:spPr>
          <a:xfrm>
            <a:off x="2274838" y="8924330"/>
            <a:ext cx="43155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 text)</a:t>
            </a:r>
            <a:endParaRPr lang="en-US" sz="675" dirty="0"/>
          </a:p>
        </p:txBody>
      </p:sp>
      <p:sp>
        <p:nvSpPr>
          <p:cNvPr id="101" name="Text 93"/>
          <p:cNvSpPr/>
          <p:nvPr/>
        </p:nvSpPr>
        <p:spPr>
          <a:xfrm>
            <a:off x="628650" y="9038630"/>
            <a:ext cx="99741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text = re.sub(</a:t>
            </a:r>
            <a:endParaRPr lang="en-US" sz="675" dirty="0"/>
          </a:p>
        </p:txBody>
      </p:sp>
      <p:sp>
        <p:nvSpPr>
          <p:cNvPr id="102" name="Text 94"/>
          <p:cNvSpPr/>
          <p:nvPr/>
        </p:nvSpPr>
        <p:spPr>
          <a:xfrm>
            <a:off x="1554631" y="9038630"/>
            <a:ext cx="945989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r'[^a-zA-ZÀ-ÿ\s]'</a:t>
            </a:r>
            <a:endParaRPr lang="en-US" sz="675" dirty="0"/>
          </a:p>
        </p:txBody>
      </p:sp>
      <p:sp>
        <p:nvSpPr>
          <p:cNvPr id="103" name="Text 95"/>
          <p:cNvSpPr/>
          <p:nvPr/>
        </p:nvSpPr>
        <p:spPr>
          <a:xfrm>
            <a:off x="2429182" y="9038630"/>
            <a:ext cx="17432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675" dirty="0"/>
          </a:p>
        </p:txBody>
      </p:sp>
      <p:sp>
        <p:nvSpPr>
          <p:cNvPr id="104" name="Text 96"/>
          <p:cNvSpPr/>
          <p:nvPr/>
        </p:nvSpPr>
        <p:spPr>
          <a:xfrm>
            <a:off x="2532069" y="9038630"/>
            <a:ext cx="17432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''</a:t>
            </a:r>
            <a:endParaRPr lang="en-US" sz="675" dirty="0"/>
          </a:p>
        </p:txBody>
      </p:sp>
      <p:sp>
        <p:nvSpPr>
          <p:cNvPr id="105" name="Text 97"/>
          <p:cNvSpPr/>
          <p:nvPr/>
        </p:nvSpPr>
        <p:spPr>
          <a:xfrm>
            <a:off x="2634955" y="9038630"/>
            <a:ext cx="43155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 text)</a:t>
            </a:r>
            <a:endParaRPr lang="en-US" sz="675" dirty="0"/>
          </a:p>
        </p:txBody>
      </p:sp>
      <p:sp>
        <p:nvSpPr>
          <p:cNvPr id="106" name="Text 98"/>
          <p:cNvSpPr/>
          <p:nvPr/>
        </p:nvSpPr>
        <p:spPr>
          <a:xfrm>
            <a:off x="628650" y="9152930"/>
            <a:ext cx="27721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endParaRPr lang="en-US" sz="675" dirty="0"/>
          </a:p>
        </p:txBody>
      </p:sp>
      <p:sp>
        <p:nvSpPr>
          <p:cNvPr id="107" name="Text 99"/>
          <p:cNvSpPr/>
          <p:nvPr/>
        </p:nvSpPr>
        <p:spPr>
          <a:xfrm>
            <a:off x="628650" y="9258300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return</a:t>
            </a:r>
            <a:endParaRPr lang="en-US" sz="675" dirty="0"/>
          </a:p>
        </p:txBody>
      </p:sp>
      <p:sp>
        <p:nvSpPr>
          <p:cNvPr id="108" name="Text 100"/>
          <p:cNvSpPr/>
          <p:nvPr/>
        </p:nvSpPr>
        <p:spPr>
          <a:xfrm>
            <a:off x="628650" y="9381530"/>
            <a:ext cx="110030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text.lower().strip()</a:t>
            </a:r>
            <a:endParaRPr lang="en-US" sz="675" dirty="0"/>
          </a:p>
        </p:txBody>
      </p:sp>
      <p:sp>
        <p:nvSpPr>
          <p:cNvPr id="109" name="Text 101"/>
          <p:cNvSpPr/>
          <p:nvPr/>
        </p:nvSpPr>
        <p:spPr>
          <a:xfrm>
            <a:off x="628650" y="9610130"/>
            <a:ext cx="22578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df[</a:t>
            </a:r>
            <a:endParaRPr lang="en-US" sz="675" dirty="0"/>
          </a:p>
        </p:txBody>
      </p:sp>
      <p:sp>
        <p:nvSpPr>
          <p:cNvPr id="110" name="Text 102"/>
          <p:cNvSpPr/>
          <p:nvPr/>
        </p:nvSpPr>
        <p:spPr>
          <a:xfrm>
            <a:off x="782994" y="9610130"/>
            <a:ext cx="68875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'text_clean'</a:t>
            </a:r>
            <a:endParaRPr lang="en-US" sz="675" dirty="0"/>
          </a:p>
        </p:txBody>
      </p:sp>
      <p:sp>
        <p:nvSpPr>
          <p:cNvPr id="111" name="Text 103"/>
          <p:cNvSpPr/>
          <p:nvPr/>
        </p:nvSpPr>
        <p:spPr>
          <a:xfrm>
            <a:off x="1400315" y="9610130"/>
            <a:ext cx="43155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] = df[</a:t>
            </a:r>
            <a:endParaRPr lang="en-US" sz="675" dirty="0"/>
          </a:p>
        </p:txBody>
      </p:sp>
      <p:sp>
        <p:nvSpPr>
          <p:cNvPr id="112" name="Text 104"/>
          <p:cNvSpPr/>
          <p:nvPr/>
        </p:nvSpPr>
        <p:spPr>
          <a:xfrm>
            <a:off x="1760432" y="9610130"/>
            <a:ext cx="38009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'text'</a:t>
            </a:r>
            <a:endParaRPr lang="en-US" sz="675" dirty="0"/>
          </a:p>
        </p:txBody>
      </p:sp>
      <p:sp>
        <p:nvSpPr>
          <p:cNvPr id="113" name="Text 105"/>
          <p:cNvSpPr/>
          <p:nvPr/>
        </p:nvSpPr>
        <p:spPr>
          <a:xfrm>
            <a:off x="2069092" y="9610130"/>
            <a:ext cx="1048876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].apply(clean_text)</a:t>
            </a:r>
            <a:endParaRPr lang="en-US" sz="675" dirty="0"/>
          </a:p>
        </p:txBody>
      </p:sp>
      <p:sp>
        <p:nvSpPr>
          <p:cNvPr id="114" name="Text 106"/>
          <p:cNvSpPr/>
          <p:nvPr/>
        </p:nvSpPr>
        <p:spPr>
          <a:xfrm>
            <a:off x="628650" y="9829800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Divisão treino/teste</a:t>
            </a:r>
            <a:endParaRPr lang="en-US" sz="675" dirty="0"/>
          </a:p>
        </p:txBody>
      </p:sp>
      <p:sp>
        <p:nvSpPr>
          <p:cNvPr id="115" name="Text 107"/>
          <p:cNvSpPr/>
          <p:nvPr/>
        </p:nvSpPr>
        <p:spPr>
          <a:xfrm>
            <a:off x="628650" y="10067330"/>
            <a:ext cx="2746493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X_train, X_test, y_train, y_test = train_test_split(</a:t>
            </a:r>
            <a:endParaRPr lang="en-US" sz="675" dirty="0"/>
          </a:p>
        </p:txBody>
      </p:sp>
      <p:sp>
        <p:nvSpPr>
          <p:cNvPr id="116" name="Text 108"/>
          <p:cNvSpPr/>
          <p:nvPr/>
        </p:nvSpPr>
        <p:spPr>
          <a:xfrm>
            <a:off x="628650" y="10181630"/>
            <a:ext cx="43155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df[</a:t>
            </a:r>
            <a:endParaRPr lang="en-US" sz="675" dirty="0"/>
          </a:p>
        </p:txBody>
      </p:sp>
      <p:sp>
        <p:nvSpPr>
          <p:cNvPr id="117" name="Text 109"/>
          <p:cNvSpPr/>
          <p:nvPr/>
        </p:nvSpPr>
        <p:spPr>
          <a:xfrm>
            <a:off x="988768" y="10181630"/>
            <a:ext cx="68875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'text_clean'</a:t>
            </a:r>
            <a:endParaRPr lang="en-US" sz="675" dirty="0"/>
          </a:p>
        </p:txBody>
      </p:sp>
      <p:sp>
        <p:nvSpPr>
          <p:cNvPr id="118" name="Text 110"/>
          <p:cNvSpPr/>
          <p:nvPr/>
        </p:nvSpPr>
        <p:spPr>
          <a:xfrm>
            <a:off x="1606088" y="10181630"/>
            <a:ext cx="38009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], df[</a:t>
            </a:r>
            <a:endParaRPr lang="en-US" sz="675" dirty="0"/>
          </a:p>
        </p:txBody>
      </p:sp>
      <p:sp>
        <p:nvSpPr>
          <p:cNvPr id="119" name="Text 111"/>
          <p:cNvSpPr/>
          <p:nvPr/>
        </p:nvSpPr>
        <p:spPr>
          <a:xfrm>
            <a:off x="1914748" y="10181630"/>
            <a:ext cx="637329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'sentiment'</a:t>
            </a:r>
            <a:endParaRPr lang="en-US" sz="675" dirty="0"/>
          </a:p>
        </p:txBody>
      </p:sp>
      <p:sp>
        <p:nvSpPr>
          <p:cNvPr id="120" name="Text 112"/>
          <p:cNvSpPr/>
          <p:nvPr/>
        </p:nvSpPr>
        <p:spPr>
          <a:xfrm>
            <a:off x="2480639" y="10181630"/>
            <a:ext cx="89453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], test_size=0.2</a:t>
            </a:r>
            <a:endParaRPr lang="en-US" sz="675" dirty="0"/>
          </a:p>
        </p:txBody>
      </p:sp>
      <p:sp>
        <p:nvSpPr>
          <p:cNvPr id="121" name="Text 113"/>
          <p:cNvSpPr/>
          <p:nvPr/>
        </p:nvSpPr>
        <p:spPr>
          <a:xfrm>
            <a:off x="628650" y="10295930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75" dirty="0"/>
          </a:p>
        </p:txBody>
      </p:sp>
      <p:sp>
        <p:nvSpPr>
          <p:cNvPr id="122" name="Text 114"/>
          <p:cNvSpPr/>
          <p:nvPr/>
        </p:nvSpPr>
        <p:spPr>
          <a:xfrm>
            <a:off x="4657725" y="6372225"/>
            <a:ext cx="40147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 Modelagem</a:t>
            </a:r>
            <a:endParaRPr lang="en-US" sz="1013" dirty="0"/>
          </a:p>
        </p:txBody>
      </p:sp>
      <p:sp>
        <p:nvSpPr>
          <p:cNvPr id="123" name="Shape 115"/>
          <p:cNvSpPr/>
          <p:nvPr/>
        </p:nvSpPr>
        <p:spPr>
          <a:xfrm>
            <a:off x="4657725" y="6657975"/>
            <a:ext cx="3943350" cy="3943350"/>
          </a:xfrm>
          <a:prstGeom prst="rect">
            <a:avLst/>
          </a:prstGeom>
          <a:solidFill>
            <a:srgbClr val="0F172A"/>
          </a:solidFill>
          <a:ln/>
        </p:spPr>
      </p:sp>
      <p:sp>
        <p:nvSpPr>
          <p:cNvPr id="124" name="Text 116"/>
          <p:cNvSpPr/>
          <p:nvPr/>
        </p:nvSpPr>
        <p:spPr>
          <a:xfrm>
            <a:off x="4743450" y="6743700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from</a:t>
            </a:r>
            <a:endParaRPr lang="en-US" sz="675" dirty="0"/>
          </a:p>
        </p:txBody>
      </p:sp>
      <p:sp>
        <p:nvSpPr>
          <p:cNvPr id="125" name="Text 117"/>
          <p:cNvSpPr/>
          <p:nvPr/>
        </p:nvSpPr>
        <p:spPr>
          <a:xfrm>
            <a:off x="4743450" y="6866930"/>
            <a:ext cx="688758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transformers</a:t>
            </a:r>
            <a:endParaRPr lang="en-US" sz="675" dirty="0"/>
          </a:p>
        </p:txBody>
      </p:sp>
      <p:sp>
        <p:nvSpPr>
          <p:cNvPr id="126" name="Text 118"/>
          <p:cNvSpPr/>
          <p:nvPr/>
        </p:nvSpPr>
        <p:spPr>
          <a:xfrm>
            <a:off x="4743450" y="6972300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75" dirty="0"/>
          </a:p>
        </p:txBody>
      </p:sp>
      <p:sp>
        <p:nvSpPr>
          <p:cNvPr id="127" name="Text 119"/>
          <p:cNvSpPr/>
          <p:nvPr/>
        </p:nvSpPr>
        <p:spPr>
          <a:xfrm>
            <a:off x="4743450" y="7095530"/>
            <a:ext cx="48298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pipeline</a:t>
            </a:r>
            <a:endParaRPr lang="en-US" sz="675" dirty="0"/>
          </a:p>
        </p:txBody>
      </p:sp>
      <p:sp>
        <p:nvSpPr>
          <p:cNvPr id="128" name="Text 120"/>
          <p:cNvSpPr/>
          <p:nvPr/>
        </p:nvSpPr>
        <p:spPr>
          <a:xfrm>
            <a:off x="4743450" y="7200900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from</a:t>
            </a:r>
            <a:endParaRPr lang="en-US" sz="675" dirty="0"/>
          </a:p>
        </p:txBody>
      </p:sp>
      <p:sp>
        <p:nvSpPr>
          <p:cNvPr id="129" name="Text 121"/>
          <p:cNvSpPr/>
          <p:nvPr/>
        </p:nvSpPr>
        <p:spPr>
          <a:xfrm>
            <a:off x="4743450" y="7324130"/>
            <a:ext cx="84310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sklearn.metrics</a:t>
            </a:r>
            <a:endParaRPr lang="en-US" sz="675" dirty="0"/>
          </a:p>
        </p:txBody>
      </p:sp>
      <p:sp>
        <p:nvSpPr>
          <p:cNvPr id="130" name="Text 122"/>
          <p:cNvSpPr/>
          <p:nvPr/>
        </p:nvSpPr>
        <p:spPr>
          <a:xfrm>
            <a:off x="4743450" y="7429500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import</a:t>
            </a:r>
            <a:endParaRPr lang="en-US" sz="675" dirty="0"/>
          </a:p>
        </p:txBody>
      </p:sp>
      <p:sp>
        <p:nvSpPr>
          <p:cNvPr id="131" name="Text 123"/>
          <p:cNvSpPr/>
          <p:nvPr/>
        </p:nvSpPr>
        <p:spPr>
          <a:xfrm>
            <a:off x="4743450" y="7552730"/>
            <a:ext cx="115176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classification_report</a:t>
            </a:r>
            <a:endParaRPr lang="en-US" sz="675" dirty="0"/>
          </a:p>
        </p:txBody>
      </p:sp>
      <p:sp>
        <p:nvSpPr>
          <p:cNvPr id="132" name="Text 124"/>
          <p:cNvSpPr/>
          <p:nvPr/>
        </p:nvSpPr>
        <p:spPr>
          <a:xfrm>
            <a:off x="4743450" y="7772400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Abordagem 1: Modelo pré-treinado</a:t>
            </a:r>
            <a:endParaRPr lang="en-US" sz="675" dirty="0"/>
          </a:p>
        </p:txBody>
      </p:sp>
      <p:sp>
        <p:nvSpPr>
          <p:cNvPr id="133" name="Text 125"/>
          <p:cNvSpPr/>
          <p:nvPr/>
        </p:nvSpPr>
        <p:spPr>
          <a:xfrm>
            <a:off x="4743450" y="8009930"/>
            <a:ext cx="1203192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classifier = pipeline(</a:t>
            </a:r>
            <a:endParaRPr lang="en-US" sz="675" dirty="0"/>
          </a:p>
        </p:txBody>
      </p:sp>
      <p:sp>
        <p:nvSpPr>
          <p:cNvPr id="134" name="Text 126"/>
          <p:cNvSpPr/>
          <p:nvPr/>
        </p:nvSpPr>
        <p:spPr>
          <a:xfrm>
            <a:off x="4743450" y="8124230"/>
            <a:ext cx="27721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endParaRPr lang="en-US" sz="675" dirty="0"/>
          </a:p>
        </p:txBody>
      </p:sp>
      <p:sp>
        <p:nvSpPr>
          <p:cNvPr id="135" name="Text 127"/>
          <p:cNvSpPr/>
          <p:nvPr/>
        </p:nvSpPr>
        <p:spPr>
          <a:xfrm>
            <a:off x="4949223" y="8124230"/>
            <a:ext cx="110030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"sentiment-analysis"</a:t>
            </a:r>
            <a:endParaRPr lang="en-US" sz="675" dirty="0"/>
          </a:p>
        </p:txBody>
      </p:sp>
      <p:sp>
        <p:nvSpPr>
          <p:cNvPr id="136" name="Text 128"/>
          <p:cNvSpPr/>
          <p:nvPr/>
        </p:nvSpPr>
        <p:spPr>
          <a:xfrm>
            <a:off x="5978091" y="8124230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,</a:t>
            </a:r>
            <a:endParaRPr lang="en-US" sz="675" dirty="0"/>
          </a:p>
        </p:txBody>
      </p:sp>
      <p:sp>
        <p:nvSpPr>
          <p:cNvPr id="137" name="Text 129"/>
          <p:cNvSpPr/>
          <p:nvPr/>
        </p:nvSpPr>
        <p:spPr>
          <a:xfrm>
            <a:off x="4743450" y="8238530"/>
            <a:ext cx="58587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model=</a:t>
            </a:r>
            <a:endParaRPr lang="en-US" sz="675" dirty="0"/>
          </a:p>
        </p:txBody>
      </p:sp>
      <p:sp>
        <p:nvSpPr>
          <p:cNvPr id="138" name="Text 130"/>
          <p:cNvSpPr/>
          <p:nvPr/>
        </p:nvSpPr>
        <p:spPr>
          <a:xfrm>
            <a:off x="5257884" y="8238530"/>
            <a:ext cx="2077743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"neuralmind/bert-base-portuguese-cased"</a:t>
            </a:r>
            <a:endParaRPr lang="en-US" sz="675" dirty="0"/>
          </a:p>
        </p:txBody>
      </p:sp>
      <p:sp>
        <p:nvSpPr>
          <p:cNvPr id="139" name="Text 131"/>
          <p:cNvSpPr/>
          <p:nvPr/>
        </p:nvSpPr>
        <p:spPr>
          <a:xfrm>
            <a:off x="4743450" y="8352830"/>
            <a:ext cx="12289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)</a:t>
            </a:r>
            <a:endParaRPr lang="en-US" sz="675" dirty="0"/>
          </a:p>
        </p:txBody>
      </p:sp>
      <p:sp>
        <p:nvSpPr>
          <p:cNvPr id="140" name="Text 132"/>
          <p:cNvSpPr/>
          <p:nvPr/>
        </p:nvSpPr>
        <p:spPr>
          <a:xfrm>
            <a:off x="4743450" y="8572500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Predições</a:t>
            </a:r>
            <a:endParaRPr lang="en-US" sz="675" dirty="0"/>
          </a:p>
        </p:txBody>
      </p:sp>
      <p:sp>
        <p:nvSpPr>
          <p:cNvPr id="141" name="Text 133"/>
          <p:cNvSpPr/>
          <p:nvPr/>
        </p:nvSpPr>
        <p:spPr>
          <a:xfrm>
            <a:off x="4743450" y="8810030"/>
            <a:ext cx="89453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predictions = []</a:t>
            </a:r>
            <a:endParaRPr lang="en-US" sz="675" dirty="0"/>
          </a:p>
        </p:txBody>
      </p:sp>
      <p:sp>
        <p:nvSpPr>
          <p:cNvPr id="142" name="Text 134"/>
          <p:cNvSpPr/>
          <p:nvPr/>
        </p:nvSpPr>
        <p:spPr>
          <a:xfrm>
            <a:off x="4743450" y="8915400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for</a:t>
            </a:r>
            <a:endParaRPr lang="en-US" sz="675" dirty="0"/>
          </a:p>
        </p:txBody>
      </p:sp>
      <p:sp>
        <p:nvSpPr>
          <p:cNvPr id="143" name="Text 135"/>
          <p:cNvSpPr/>
          <p:nvPr/>
        </p:nvSpPr>
        <p:spPr>
          <a:xfrm>
            <a:off x="4743450" y="9038630"/>
            <a:ext cx="277211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text</a:t>
            </a:r>
            <a:endParaRPr lang="en-US" sz="675" dirty="0"/>
          </a:p>
        </p:txBody>
      </p:sp>
      <p:sp>
        <p:nvSpPr>
          <p:cNvPr id="144" name="Text 136"/>
          <p:cNvSpPr/>
          <p:nvPr/>
        </p:nvSpPr>
        <p:spPr>
          <a:xfrm>
            <a:off x="4743450" y="9144000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60A5F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in</a:t>
            </a:r>
            <a:endParaRPr lang="en-US" sz="675" dirty="0"/>
          </a:p>
        </p:txBody>
      </p:sp>
      <p:sp>
        <p:nvSpPr>
          <p:cNvPr id="145" name="Text 137"/>
          <p:cNvSpPr/>
          <p:nvPr/>
        </p:nvSpPr>
        <p:spPr>
          <a:xfrm>
            <a:off x="4743450" y="9267230"/>
            <a:ext cx="43155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X_test:</a:t>
            </a:r>
            <a:endParaRPr lang="en-US" sz="675" dirty="0"/>
          </a:p>
        </p:txBody>
      </p:sp>
      <p:sp>
        <p:nvSpPr>
          <p:cNvPr id="146" name="Text 138"/>
          <p:cNvSpPr/>
          <p:nvPr/>
        </p:nvSpPr>
        <p:spPr>
          <a:xfrm>
            <a:off x="4743450" y="9381530"/>
            <a:ext cx="1563309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result = classifier(text)</a:t>
            </a:r>
            <a:endParaRPr lang="en-US" sz="675" dirty="0"/>
          </a:p>
        </p:txBody>
      </p:sp>
      <p:sp>
        <p:nvSpPr>
          <p:cNvPr id="147" name="Text 139"/>
          <p:cNvSpPr/>
          <p:nvPr/>
        </p:nvSpPr>
        <p:spPr>
          <a:xfrm>
            <a:off x="4743450" y="9495830"/>
            <a:ext cx="1769083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predictions.append(result[0][</a:t>
            </a:r>
            <a:endParaRPr lang="en-US" sz="675" dirty="0"/>
          </a:p>
        </p:txBody>
      </p:sp>
      <p:sp>
        <p:nvSpPr>
          <p:cNvPr id="148" name="Text 140"/>
          <p:cNvSpPr/>
          <p:nvPr/>
        </p:nvSpPr>
        <p:spPr>
          <a:xfrm>
            <a:off x="6441095" y="9495830"/>
            <a:ext cx="431555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CD34D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'label'</a:t>
            </a:r>
            <a:endParaRPr lang="en-US" sz="675" dirty="0"/>
          </a:p>
        </p:txBody>
      </p:sp>
      <p:sp>
        <p:nvSpPr>
          <p:cNvPr id="149" name="Text 141"/>
          <p:cNvSpPr/>
          <p:nvPr/>
        </p:nvSpPr>
        <p:spPr>
          <a:xfrm>
            <a:off x="6801213" y="9495830"/>
            <a:ext cx="174324" cy="964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])</a:t>
            </a:r>
            <a:endParaRPr lang="en-US" sz="675" dirty="0"/>
          </a:p>
        </p:txBody>
      </p:sp>
      <p:sp>
        <p:nvSpPr>
          <p:cNvPr id="150" name="Text 142"/>
          <p:cNvSpPr/>
          <p:nvPr/>
        </p:nvSpPr>
        <p:spPr>
          <a:xfrm>
            <a:off x="4743450" y="9715500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Avaliação</a:t>
            </a:r>
            <a:endParaRPr lang="en-US" sz="675" dirty="0"/>
          </a:p>
        </p:txBody>
      </p:sp>
      <p:sp>
        <p:nvSpPr>
          <p:cNvPr id="151" name="Text 143"/>
          <p:cNvSpPr/>
          <p:nvPr/>
        </p:nvSpPr>
        <p:spPr>
          <a:xfrm>
            <a:off x="4743450" y="9953030"/>
            <a:ext cx="2592177" cy="96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print(classification_report(y_test, predictions))</a:t>
            </a:r>
            <a:endParaRPr lang="en-US" sz="675" dirty="0"/>
          </a:p>
        </p:txBody>
      </p:sp>
      <p:sp>
        <p:nvSpPr>
          <p:cNvPr id="152" name="Text 144"/>
          <p:cNvSpPr/>
          <p:nvPr/>
        </p:nvSpPr>
        <p:spPr>
          <a:xfrm>
            <a:off x="4743450" y="10172700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34D399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Abordagem 2: Fine-tuning (opcional)</a:t>
            </a:r>
            <a:endParaRPr lang="en-US" sz="675" dirty="0"/>
          </a:p>
        </p:txBody>
      </p:sp>
      <p:sp>
        <p:nvSpPr>
          <p:cNvPr id="153" name="Text 145"/>
          <p:cNvSpPr/>
          <p:nvPr/>
        </p:nvSpPr>
        <p:spPr>
          <a:xfrm>
            <a:off x="4743450" y="10401300"/>
            <a:ext cx="3843338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9CA3A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Código para fine-tuning com Trainer...</a:t>
            </a:r>
            <a:endParaRPr lang="en-US" sz="675" dirty="0"/>
          </a:p>
        </p:txBody>
      </p:sp>
      <p:sp>
        <p:nvSpPr>
          <p:cNvPr id="154" name="Shape 146"/>
          <p:cNvSpPr/>
          <p:nvPr/>
        </p:nvSpPr>
        <p:spPr>
          <a:xfrm>
            <a:off x="400050" y="10915650"/>
            <a:ext cx="4086225" cy="38576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5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925" y="11087100"/>
            <a:ext cx="142875" cy="142875"/>
          </a:xfrm>
          <a:prstGeom prst="rect">
            <a:avLst/>
          </a:prstGeom>
        </p:spPr>
      </p:pic>
      <p:sp>
        <p:nvSpPr>
          <p:cNvPr id="156" name="Text 147"/>
          <p:cNvSpPr/>
          <p:nvPr/>
        </p:nvSpPr>
        <p:spPr>
          <a:xfrm>
            <a:off x="742950" y="11058525"/>
            <a:ext cx="147186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Avaliação e Métricas</a:t>
            </a:r>
            <a:endParaRPr lang="en-US" sz="1125" dirty="0"/>
          </a:p>
        </p:txBody>
      </p:sp>
      <p:sp>
        <p:nvSpPr>
          <p:cNvPr id="157" name="Shape 148"/>
          <p:cNvSpPr/>
          <p:nvPr/>
        </p:nvSpPr>
        <p:spPr>
          <a:xfrm>
            <a:off x="542925" y="11372850"/>
            <a:ext cx="3800475" cy="1028700"/>
          </a:xfrm>
          <a:prstGeom prst="rect">
            <a:avLst/>
          </a:prstGeom>
          <a:solidFill>
            <a:srgbClr val="F5F3FF"/>
          </a:solidFill>
          <a:ln/>
        </p:spPr>
      </p:sp>
      <p:sp>
        <p:nvSpPr>
          <p:cNvPr id="158" name="Text 149"/>
          <p:cNvSpPr/>
          <p:nvPr/>
        </p:nvSpPr>
        <p:spPr>
          <a:xfrm>
            <a:off x="628650" y="1145857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Métricas Quantitativas:</a:t>
            </a:r>
            <a:endParaRPr lang="en-US" sz="788" dirty="0"/>
          </a:p>
        </p:txBody>
      </p:sp>
      <p:sp>
        <p:nvSpPr>
          <p:cNvPr id="159" name="Text 150"/>
          <p:cNvSpPr/>
          <p:nvPr/>
        </p:nvSpPr>
        <p:spPr>
          <a:xfrm>
            <a:off x="628650" y="116586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Acurácia, Precisão, Recall, F1-Score</a:t>
            </a:r>
            <a:endParaRPr lang="en-US" sz="788" dirty="0"/>
          </a:p>
        </p:txBody>
      </p:sp>
      <p:sp>
        <p:nvSpPr>
          <p:cNvPr id="160" name="Text 151"/>
          <p:cNvSpPr/>
          <p:nvPr/>
        </p:nvSpPr>
        <p:spPr>
          <a:xfrm>
            <a:off x="628650" y="118300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Matriz de confusão</a:t>
            </a:r>
            <a:endParaRPr lang="en-US" sz="788" dirty="0"/>
          </a:p>
        </p:txBody>
      </p:sp>
      <p:sp>
        <p:nvSpPr>
          <p:cNvPr id="161" name="Text 152"/>
          <p:cNvSpPr/>
          <p:nvPr/>
        </p:nvSpPr>
        <p:spPr>
          <a:xfrm>
            <a:off x="628650" y="120015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Curvas ROC/AUC</a:t>
            </a:r>
            <a:endParaRPr lang="en-US" sz="788" dirty="0"/>
          </a:p>
        </p:txBody>
      </p:sp>
      <p:sp>
        <p:nvSpPr>
          <p:cNvPr id="162" name="Text 153"/>
          <p:cNvSpPr/>
          <p:nvPr/>
        </p:nvSpPr>
        <p:spPr>
          <a:xfrm>
            <a:off x="628650" y="121729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Validação cruzada</a:t>
            </a:r>
            <a:endParaRPr lang="en-US" sz="788" dirty="0"/>
          </a:p>
        </p:txBody>
      </p:sp>
      <p:sp>
        <p:nvSpPr>
          <p:cNvPr id="163" name="Text 154"/>
          <p:cNvSpPr/>
          <p:nvPr/>
        </p:nvSpPr>
        <p:spPr>
          <a:xfrm>
            <a:off x="628650" y="125730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Análise Qualitativa:</a:t>
            </a:r>
            <a:endParaRPr lang="en-US" sz="788" dirty="0"/>
          </a:p>
        </p:txBody>
      </p:sp>
      <p:sp>
        <p:nvSpPr>
          <p:cNvPr id="164" name="Text 155"/>
          <p:cNvSpPr/>
          <p:nvPr/>
        </p:nvSpPr>
        <p:spPr>
          <a:xfrm>
            <a:off x="628650" y="1277302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Análise de erros</a:t>
            </a:r>
            <a:endParaRPr lang="en-US" sz="788" dirty="0"/>
          </a:p>
        </p:txBody>
      </p:sp>
      <p:sp>
        <p:nvSpPr>
          <p:cNvPr id="165" name="Text 156"/>
          <p:cNvSpPr/>
          <p:nvPr/>
        </p:nvSpPr>
        <p:spPr>
          <a:xfrm>
            <a:off x="628650" y="1294447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Casos extremos</a:t>
            </a:r>
            <a:endParaRPr lang="en-US" sz="788" dirty="0"/>
          </a:p>
        </p:txBody>
      </p:sp>
      <p:sp>
        <p:nvSpPr>
          <p:cNvPr id="166" name="Text 157"/>
          <p:cNvSpPr/>
          <p:nvPr/>
        </p:nvSpPr>
        <p:spPr>
          <a:xfrm>
            <a:off x="628650" y="1311592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Interpretabilidade</a:t>
            </a:r>
            <a:endParaRPr lang="en-US" sz="788" dirty="0"/>
          </a:p>
        </p:txBody>
      </p:sp>
      <p:sp>
        <p:nvSpPr>
          <p:cNvPr id="167" name="Text 158"/>
          <p:cNvSpPr/>
          <p:nvPr/>
        </p:nvSpPr>
        <p:spPr>
          <a:xfrm>
            <a:off x="628650" y="1328737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Viés e fairness</a:t>
            </a:r>
            <a:endParaRPr lang="en-US" sz="788" dirty="0"/>
          </a:p>
        </p:txBody>
      </p:sp>
      <p:sp>
        <p:nvSpPr>
          <p:cNvPr id="168" name="Shape 159"/>
          <p:cNvSpPr/>
          <p:nvPr/>
        </p:nvSpPr>
        <p:spPr>
          <a:xfrm>
            <a:off x="542925" y="13601700"/>
            <a:ext cx="3800475" cy="10287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169" name="Text 160"/>
          <p:cNvSpPr/>
          <p:nvPr/>
        </p:nvSpPr>
        <p:spPr>
          <a:xfrm>
            <a:off x="628650" y="1368742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Testes de Robustez:</a:t>
            </a:r>
            <a:endParaRPr lang="en-US" sz="788" dirty="0"/>
          </a:p>
        </p:txBody>
      </p:sp>
      <p:sp>
        <p:nvSpPr>
          <p:cNvPr id="170" name="Text 161"/>
          <p:cNvSpPr/>
          <p:nvPr/>
        </p:nvSpPr>
        <p:spPr>
          <a:xfrm>
            <a:off x="628650" y="138874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Dados fora da distribuição</a:t>
            </a:r>
            <a:endParaRPr lang="en-US" sz="788" dirty="0"/>
          </a:p>
        </p:txBody>
      </p:sp>
      <p:sp>
        <p:nvSpPr>
          <p:cNvPr id="171" name="Text 162"/>
          <p:cNvSpPr/>
          <p:nvPr/>
        </p:nvSpPr>
        <p:spPr>
          <a:xfrm>
            <a:off x="628650" y="140589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Ataques adversariais</a:t>
            </a:r>
            <a:endParaRPr lang="en-US" sz="788" dirty="0"/>
          </a:p>
        </p:txBody>
      </p:sp>
      <p:sp>
        <p:nvSpPr>
          <p:cNvPr id="172" name="Text 163"/>
          <p:cNvSpPr/>
          <p:nvPr/>
        </p:nvSpPr>
        <p:spPr>
          <a:xfrm>
            <a:off x="628650" y="142303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Performance em subgrupos</a:t>
            </a:r>
            <a:endParaRPr lang="en-US" sz="788" dirty="0"/>
          </a:p>
        </p:txBody>
      </p:sp>
      <p:sp>
        <p:nvSpPr>
          <p:cNvPr id="173" name="Text 164"/>
          <p:cNvSpPr/>
          <p:nvPr/>
        </p:nvSpPr>
        <p:spPr>
          <a:xfrm>
            <a:off x="628650" y="144018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Estabilidade temporal</a:t>
            </a:r>
            <a:endParaRPr lang="en-US" sz="788" dirty="0"/>
          </a:p>
        </p:txBody>
      </p:sp>
      <p:sp>
        <p:nvSpPr>
          <p:cNvPr id="174" name="Shape 165"/>
          <p:cNvSpPr/>
          <p:nvPr/>
        </p:nvSpPr>
        <p:spPr>
          <a:xfrm>
            <a:off x="4657725" y="10915650"/>
            <a:ext cx="4086225" cy="385762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7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0600" y="11087100"/>
            <a:ext cx="142875" cy="142875"/>
          </a:xfrm>
          <a:prstGeom prst="rect">
            <a:avLst/>
          </a:prstGeom>
        </p:spPr>
      </p:pic>
      <p:sp>
        <p:nvSpPr>
          <p:cNvPr id="176" name="Text 166"/>
          <p:cNvSpPr/>
          <p:nvPr/>
        </p:nvSpPr>
        <p:spPr>
          <a:xfrm>
            <a:off x="5000625" y="11058525"/>
            <a:ext cx="180513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5. Deploy e Apresentação</a:t>
            </a:r>
            <a:endParaRPr lang="en-US" sz="1125" dirty="0"/>
          </a:p>
        </p:txBody>
      </p:sp>
      <p:sp>
        <p:nvSpPr>
          <p:cNvPr id="177" name="Shape 167"/>
          <p:cNvSpPr/>
          <p:nvPr/>
        </p:nvSpPr>
        <p:spPr>
          <a:xfrm>
            <a:off x="4800600" y="11372850"/>
            <a:ext cx="3800475" cy="1028700"/>
          </a:xfrm>
          <a:prstGeom prst="rect">
            <a:avLst/>
          </a:prstGeom>
          <a:solidFill>
            <a:srgbClr val="ECFDF5"/>
          </a:solidFill>
          <a:ln/>
        </p:spPr>
      </p:sp>
      <p:sp>
        <p:nvSpPr>
          <p:cNvPr id="178" name="Text 168"/>
          <p:cNvSpPr/>
          <p:nvPr/>
        </p:nvSpPr>
        <p:spPr>
          <a:xfrm>
            <a:off x="4886325" y="1145857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Opções de Deploy:</a:t>
            </a:r>
            <a:endParaRPr lang="en-US" sz="788" dirty="0"/>
          </a:p>
        </p:txBody>
      </p:sp>
      <p:sp>
        <p:nvSpPr>
          <p:cNvPr id="179" name="Text 169"/>
          <p:cNvSpPr/>
          <p:nvPr/>
        </p:nvSpPr>
        <p:spPr>
          <a:xfrm>
            <a:off x="4886325" y="116586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Streamlit/Gradio para demos</a:t>
            </a:r>
            <a:endParaRPr lang="en-US" sz="788" dirty="0"/>
          </a:p>
        </p:txBody>
      </p:sp>
      <p:sp>
        <p:nvSpPr>
          <p:cNvPr id="180" name="Text 170"/>
          <p:cNvSpPr/>
          <p:nvPr/>
        </p:nvSpPr>
        <p:spPr>
          <a:xfrm>
            <a:off x="4886325" y="118300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Flask/FastAPI para APIs</a:t>
            </a:r>
            <a:endParaRPr lang="en-US" sz="788" dirty="0"/>
          </a:p>
        </p:txBody>
      </p:sp>
      <p:sp>
        <p:nvSpPr>
          <p:cNvPr id="181" name="Text 171"/>
          <p:cNvSpPr/>
          <p:nvPr/>
        </p:nvSpPr>
        <p:spPr>
          <a:xfrm>
            <a:off x="4886325" y="120015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Hugging Face Spaces</a:t>
            </a:r>
            <a:endParaRPr lang="en-US" sz="788" dirty="0"/>
          </a:p>
        </p:txBody>
      </p:sp>
      <p:sp>
        <p:nvSpPr>
          <p:cNvPr id="182" name="Text 172"/>
          <p:cNvSpPr/>
          <p:nvPr/>
        </p:nvSpPr>
        <p:spPr>
          <a:xfrm>
            <a:off x="4886325" y="121729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Jupyter Notebooks interativos</a:t>
            </a:r>
            <a:endParaRPr lang="en-US" sz="788" dirty="0"/>
          </a:p>
        </p:txBody>
      </p:sp>
      <p:sp>
        <p:nvSpPr>
          <p:cNvPr id="183" name="Shape 173"/>
          <p:cNvSpPr/>
          <p:nvPr/>
        </p:nvSpPr>
        <p:spPr>
          <a:xfrm>
            <a:off x="4800600" y="12487275"/>
            <a:ext cx="3800475" cy="1028700"/>
          </a:xfrm>
          <a:prstGeom prst="rect">
            <a:avLst/>
          </a:prstGeom>
          <a:solidFill>
            <a:srgbClr val="EFF6FF"/>
          </a:solidFill>
          <a:ln/>
        </p:spPr>
      </p:sp>
      <p:sp>
        <p:nvSpPr>
          <p:cNvPr id="184" name="Text 174"/>
          <p:cNvSpPr/>
          <p:nvPr/>
        </p:nvSpPr>
        <p:spPr>
          <a:xfrm>
            <a:off x="4886325" y="125730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Documentação:</a:t>
            </a:r>
            <a:endParaRPr lang="en-US" sz="788" dirty="0"/>
          </a:p>
        </p:txBody>
      </p:sp>
      <p:sp>
        <p:nvSpPr>
          <p:cNvPr id="185" name="Text 175"/>
          <p:cNvSpPr/>
          <p:nvPr/>
        </p:nvSpPr>
        <p:spPr>
          <a:xfrm>
            <a:off x="4886325" y="1277302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README com instruções</a:t>
            </a:r>
            <a:endParaRPr lang="en-US" sz="788" dirty="0"/>
          </a:p>
        </p:txBody>
      </p:sp>
      <p:sp>
        <p:nvSpPr>
          <p:cNvPr id="186" name="Text 176"/>
          <p:cNvSpPr/>
          <p:nvPr/>
        </p:nvSpPr>
        <p:spPr>
          <a:xfrm>
            <a:off x="4886325" y="1294447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Documentação da API</a:t>
            </a:r>
            <a:endParaRPr lang="en-US" sz="788" dirty="0"/>
          </a:p>
        </p:txBody>
      </p:sp>
      <p:sp>
        <p:nvSpPr>
          <p:cNvPr id="187" name="Text 177"/>
          <p:cNvSpPr/>
          <p:nvPr/>
        </p:nvSpPr>
        <p:spPr>
          <a:xfrm>
            <a:off x="4886325" y="1311592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Limitações conhecidas</a:t>
            </a:r>
            <a:endParaRPr lang="en-US" sz="788" dirty="0"/>
          </a:p>
        </p:txBody>
      </p:sp>
      <p:sp>
        <p:nvSpPr>
          <p:cNvPr id="188" name="Text 178"/>
          <p:cNvSpPr/>
          <p:nvPr/>
        </p:nvSpPr>
        <p:spPr>
          <a:xfrm>
            <a:off x="4886325" y="1328737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Exemplos de uso</a:t>
            </a:r>
            <a:endParaRPr lang="en-US" sz="788" dirty="0"/>
          </a:p>
        </p:txBody>
      </p:sp>
      <p:sp>
        <p:nvSpPr>
          <p:cNvPr id="189" name="Shape 179"/>
          <p:cNvSpPr/>
          <p:nvPr/>
        </p:nvSpPr>
        <p:spPr>
          <a:xfrm>
            <a:off x="4800600" y="13601700"/>
            <a:ext cx="3800475" cy="1028700"/>
          </a:xfrm>
          <a:prstGeom prst="rect">
            <a:avLst/>
          </a:prstGeom>
          <a:solidFill>
            <a:srgbClr val="FFFBEB"/>
          </a:solidFill>
          <a:ln/>
        </p:spPr>
      </p:sp>
      <p:sp>
        <p:nvSpPr>
          <p:cNvPr id="190" name="Text 180"/>
          <p:cNvSpPr/>
          <p:nvPr/>
        </p:nvSpPr>
        <p:spPr>
          <a:xfrm>
            <a:off x="4886325" y="13687425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9240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Apresentação:</a:t>
            </a:r>
            <a:endParaRPr lang="en-US" sz="788" dirty="0"/>
          </a:p>
        </p:txBody>
      </p:sp>
      <p:sp>
        <p:nvSpPr>
          <p:cNvPr id="191" name="Text 181"/>
          <p:cNvSpPr/>
          <p:nvPr/>
        </p:nvSpPr>
        <p:spPr>
          <a:xfrm>
            <a:off x="4886325" y="138874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B4530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Demo ao vivo</a:t>
            </a:r>
            <a:endParaRPr lang="en-US" sz="788" dirty="0"/>
          </a:p>
        </p:txBody>
      </p:sp>
      <p:sp>
        <p:nvSpPr>
          <p:cNvPr id="192" name="Text 182"/>
          <p:cNvSpPr/>
          <p:nvPr/>
        </p:nvSpPr>
        <p:spPr>
          <a:xfrm>
            <a:off x="4886325" y="140589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B4530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Resultados e insights</a:t>
            </a:r>
            <a:endParaRPr lang="en-US" sz="788" dirty="0"/>
          </a:p>
        </p:txBody>
      </p:sp>
      <p:sp>
        <p:nvSpPr>
          <p:cNvPr id="193" name="Text 183"/>
          <p:cNvSpPr/>
          <p:nvPr/>
        </p:nvSpPr>
        <p:spPr>
          <a:xfrm>
            <a:off x="4886325" y="1423035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B4530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Lições aprendidas</a:t>
            </a:r>
            <a:endParaRPr lang="en-US" sz="788" dirty="0"/>
          </a:p>
        </p:txBody>
      </p:sp>
      <p:sp>
        <p:nvSpPr>
          <p:cNvPr id="194" name="Text 184"/>
          <p:cNvSpPr/>
          <p:nvPr/>
        </p:nvSpPr>
        <p:spPr>
          <a:xfrm>
            <a:off x="4886325" y="14401800"/>
            <a:ext cx="3700463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788" dirty="0">
                <a:solidFill>
                  <a:srgbClr val="B4530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• Próximos passos</a:t>
            </a:r>
            <a:endParaRPr lang="en-US" sz="788" dirty="0"/>
          </a:p>
        </p:txBody>
      </p:sp>
      <p:sp>
        <p:nvSpPr>
          <p:cNvPr id="195" name="Shape 185"/>
          <p:cNvSpPr/>
          <p:nvPr/>
        </p:nvSpPr>
        <p:spPr>
          <a:xfrm>
            <a:off x="400050" y="14944725"/>
            <a:ext cx="8343900" cy="107156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9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6041" y="15116175"/>
            <a:ext cx="125016" cy="142875"/>
          </a:xfrm>
          <a:prstGeom prst="rect">
            <a:avLst/>
          </a:prstGeom>
        </p:spPr>
      </p:pic>
      <p:sp>
        <p:nvSpPr>
          <p:cNvPr id="197" name="Text 186"/>
          <p:cNvSpPr/>
          <p:nvPr/>
        </p:nvSpPr>
        <p:spPr>
          <a:xfrm>
            <a:off x="3468207" y="15087600"/>
            <a:ext cx="246118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12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Cronograma Sugerido (2 Semanas)</a:t>
            </a:r>
            <a:endParaRPr lang="en-US" sz="1125" dirty="0"/>
          </a:p>
        </p:txBody>
      </p:sp>
      <p:sp>
        <p:nvSpPr>
          <p:cNvPr id="198" name="Shape 187"/>
          <p:cNvSpPr/>
          <p:nvPr/>
        </p:nvSpPr>
        <p:spPr>
          <a:xfrm>
            <a:off x="542925" y="15401925"/>
            <a:ext cx="1102175" cy="471488"/>
          </a:xfrm>
          <a:prstGeom prst="rect">
            <a:avLst/>
          </a:prstGeom>
          <a:solidFill>
            <a:srgbClr val="EFF6FF"/>
          </a:solidFill>
          <a:ln w="99">
            <a:solidFill>
              <a:srgbClr val="BFDBFE"/>
            </a:solidFill>
            <a:prstDash val="solid"/>
          </a:ln>
        </p:spPr>
      </p:sp>
      <p:sp>
        <p:nvSpPr>
          <p:cNvPr id="199" name="Text 188"/>
          <p:cNvSpPr/>
          <p:nvPr/>
        </p:nvSpPr>
        <p:spPr>
          <a:xfrm>
            <a:off x="600075" y="15459075"/>
            <a:ext cx="105931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 1-2</a:t>
            </a:r>
            <a:endParaRPr lang="en-US" sz="675" dirty="0"/>
          </a:p>
        </p:txBody>
      </p:sp>
      <p:sp>
        <p:nvSpPr>
          <p:cNvPr id="200" name="Text 189"/>
          <p:cNvSpPr/>
          <p:nvPr/>
        </p:nvSpPr>
        <p:spPr>
          <a:xfrm>
            <a:off x="600075" y="15573375"/>
            <a:ext cx="1059312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Definição do problema e pesquisa</a:t>
            </a:r>
            <a:endParaRPr lang="en-US" sz="675" dirty="0"/>
          </a:p>
        </p:txBody>
      </p:sp>
      <p:sp>
        <p:nvSpPr>
          <p:cNvPr id="201" name="Shape 190"/>
          <p:cNvSpPr/>
          <p:nvPr/>
        </p:nvSpPr>
        <p:spPr>
          <a:xfrm>
            <a:off x="1702250" y="15401925"/>
            <a:ext cx="1102175" cy="471488"/>
          </a:xfrm>
          <a:prstGeom prst="rect">
            <a:avLst/>
          </a:prstGeom>
          <a:solidFill>
            <a:srgbClr val="ECFDF5"/>
          </a:solidFill>
          <a:ln w="99">
            <a:solidFill>
              <a:srgbClr val="A7F3D0"/>
            </a:solidFill>
            <a:prstDash val="solid"/>
          </a:ln>
        </p:spPr>
      </p:sp>
      <p:sp>
        <p:nvSpPr>
          <p:cNvPr id="202" name="Text 191"/>
          <p:cNvSpPr/>
          <p:nvPr/>
        </p:nvSpPr>
        <p:spPr>
          <a:xfrm>
            <a:off x="1759400" y="15459075"/>
            <a:ext cx="105931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 3-4</a:t>
            </a:r>
            <a:endParaRPr lang="en-US" sz="675" dirty="0"/>
          </a:p>
        </p:txBody>
      </p:sp>
      <p:sp>
        <p:nvSpPr>
          <p:cNvPr id="203" name="Text 192"/>
          <p:cNvSpPr/>
          <p:nvPr/>
        </p:nvSpPr>
        <p:spPr>
          <a:xfrm>
            <a:off x="1759400" y="15573375"/>
            <a:ext cx="1059312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Coleta e exploração de dados</a:t>
            </a:r>
            <a:endParaRPr lang="en-US" sz="675" dirty="0"/>
          </a:p>
        </p:txBody>
      </p:sp>
      <p:sp>
        <p:nvSpPr>
          <p:cNvPr id="204" name="Shape 193"/>
          <p:cNvSpPr/>
          <p:nvPr/>
        </p:nvSpPr>
        <p:spPr>
          <a:xfrm>
            <a:off x="2861574" y="15401925"/>
            <a:ext cx="1102175" cy="471488"/>
          </a:xfrm>
          <a:prstGeom prst="rect">
            <a:avLst/>
          </a:prstGeom>
          <a:solidFill>
            <a:srgbClr val="FFFBEB"/>
          </a:solidFill>
          <a:ln w="99">
            <a:solidFill>
              <a:srgbClr val="FDE68A"/>
            </a:solidFill>
            <a:prstDash val="solid"/>
          </a:ln>
        </p:spPr>
      </p:sp>
      <p:sp>
        <p:nvSpPr>
          <p:cNvPr id="205" name="Text 194"/>
          <p:cNvSpPr/>
          <p:nvPr/>
        </p:nvSpPr>
        <p:spPr>
          <a:xfrm>
            <a:off x="2918724" y="15459075"/>
            <a:ext cx="105931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92400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 5-7</a:t>
            </a:r>
            <a:endParaRPr lang="en-US" sz="675" dirty="0"/>
          </a:p>
        </p:txBody>
      </p:sp>
      <p:sp>
        <p:nvSpPr>
          <p:cNvPr id="206" name="Text 195"/>
          <p:cNvSpPr/>
          <p:nvPr/>
        </p:nvSpPr>
        <p:spPr>
          <a:xfrm>
            <a:off x="2918724" y="15573375"/>
            <a:ext cx="1059312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B4530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Pré-processamento e limpeza</a:t>
            </a:r>
            <a:endParaRPr lang="en-US" sz="675" dirty="0"/>
          </a:p>
        </p:txBody>
      </p:sp>
      <p:sp>
        <p:nvSpPr>
          <p:cNvPr id="207" name="Shape 196"/>
          <p:cNvSpPr/>
          <p:nvPr/>
        </p:nvSpPr>
        <p:spPr>
          <a:xfrm>
            <a:off x="4020899" y="15401925"/>
            <a:ext cx="1102175" cy="471488"/>
          </a:xfrm>
          <a:prstGeom prst="rect">
            <a:avLst/>
          </a:prstGeom>
          <a:solidFill>
            <a:srgbClr val="F5F3FF"/>
          </a:solidFill>
          <a:ln w="99">
            <a:solidFill>
              <a:srgbClr val="DDD6FE"/>
            </a:solidFill>
            <a:prstDash val="solid"/>
          </a:ln>
        </p:spPr>
      </p:sp>
      <p:sp>
        <p:nvSpPr>
          <p:cNvPr id="208" name="Text 197"/>
          <p:cNvSpPr/>
          <p:nvPr/>
        </p:nvSpPr>
        <p:spPr>
          <a:xfrm>
            <a:off x="4078049" y="15459075"/>
            <a:ext cx="105931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 8-10</a:t>
            </a:r>
            <a:endParaRPr lang="en-US" sz="675" dirty="0"/>
          </a:p>
        </p:txBody>
      </p:sp>
      <p:sp>
        <p:nvSpPr>
          <p:cNvPr id="209" name="Text 198"/>
          <p:cNvSpPr/>
          <p:nvPr/>
        </p:nvSpPr>
        <p:spPr>
          <a:xfrm>
            <a:off x="4078049" y="15573375"/>
            <a:ext cx="1059312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Modelagem e experimentação</a:t>
            </a:r>
            <a:endParaRPr lang="en-US" sz="675" dirty="0"/>
          </a:p>
        </p:txBody>
      </p:sp>
      <p:sp>
        <p:nvSpPr>
          <p:cNvPr id="210" name="Text 199"/>
          <p:cNvSpPr/>
          <p:nvPr/>
        </p:nvSpPr>
        <p:spPr>
          <a:xfrm>
            <a:off x="5244517" y="15466219"/>
            <a:ext cx="104502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 11-12</a:t>
            </a:r>
            <a:endParaRPr lang="en-US" sz="675" dirty="0"/>
          </a:p>
        </p:txBody>
      </p:sp>
      <p:sp>
        <p:nvSpPr>
          <p:cNvPr id="211" name="Text 200"/>
          <p:cNvSpPr/>
          <p:nvPr/>
        </p:nvSpPr>
        <p:spPr>
          <a:xfrm>
            <a:off x="5244517" y="15580519"/>
            <a:ext cx="1045025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Avaliação e otimização</a:t>
            </a:r>
            <a:endParaRPr lang="en-US" sz="675" dirty="0"/>
          </a:p>
        </p:txBody>
      </p:sp>
      <p:sp>
        <p:nvSpPr>
          <p:cNvPr id="212" name="Shape 201"/>
          <p:cNvSpPr/>
          <p:nvPr/>
        </p:nvSpPr>
        <p:spPr>
          <a:xfrm>
            <a:off x="6339548" y="15401925"/>
            <a:ext cx="1102175" cy="457200"/>
          </a:xfrm>
          <a:prstGeom prst="rect">
            <a:avLst/>
          </a:prstGeom>
          <a:solidFill>
            <a:srgbClr val="FEF2F2"/>
          </a:solidFill>
          <a:ln w="99">
            <a:solidFill>
              <a:srgbClr val="FECACA"/>
            </a:solidFill>
            <a:prstDash val="solid"/>
          </a:ln>
        </p:spPr>
      </p:sp>
      <p:sp>
        <p:nvSpPr>
          <p:cNvPr id="213" name="Text 202"/>
          <p:cNvSpPr/>
          <p:nvPr/>
        </p:nvSpPr>
        <p:spPr>
          <a:xfrm>
            <a:off x="6396698" y="15459075"/>
            <a:ext cx="105931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991B1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 13</a:t>
            </a:r>
            <a:endParaRPr lang="en-US" sz="675" dirty="0"/>
          </a:p>
        </p:txBody>
      </p:sp>
      <p:sp>
        <p:nvSpPr>
          <p:cNvPr id="214" name="Text 203"/>
          <p:cNvSpPr/>
          <p:nvPr/>
        </p:nvSpPr>
        <p:spPr>
          <a:xfrm>
            <a:off x="6396698" y="15573375"/>
            <a:ext cx="1059312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B91C1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e documentação</a:t>
            </a:r>
            <a:endParaRPr lang="en-US" sz="675" dirty="0"/>
          </a:p>
        </p:txBody>
      </p:sp>
      <p:sp>
        <p:nvSpPr>
          <p:cNvPr id="215" name="Shape 204"/>
          <p:cNvSpPr/>
          <p:nvPr/>
        </p:nvSpPr>
        <p:spPr>
          <a:xfrm>
            <a:off x="7498873" y="15401925"/>
            <a:ext cx="1102202" cy="457200"/>
          </a:xfrm>
          <a:prstGeom prst="rect">
            <a:avLst/>
          </a:prstGeom>
          <a:solidFill>
            <a:srgbClr val="F9FAFB"/>
          </a:solidFill>
          <a:ln w="99">
            <a:solidFill>
              <a:srgbClr val="E5E7EB"/>
            </a:solidFill>
            <a:prstDash val="solid"/>
          </a:ln>
        </p:spPr>
      </p:sp>
      <p:sp>
        <p:nvSpPr>
          <p:cNvPr id="216" name="Text 205"/>
          <p:cNvSpPr/>
          <p:nvPr/>
        </p:nvSpPr>
        <p:spPr>
          <a:xfrm>
            <a:off x="7556023" y="15459075"/>
            <a:ext cx="105934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Dia 14</a:t>
            </a:r>
            <a:endParaRPr lang="en-US" sz="675" dirty="0"/>
          </a:p>
        </p:txBody>
      </p:sp>
      <p:sp>
        <p:nvSpPr>
          <p:cNvPr id="217" name="Text 206"/>
          <p:cNvSpPr/>
          <p:nvPr/>
        </p:nvSpPr>
        <p:spPr>
          <a:xfrm>
            <a:off x="7556023" y="15573375"/>
            <a:ext cx="1059340" cy="1143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dirty="0">
                <a:solidFill>
                  <a:srgbClr val="37415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Apresentação final</a:t>
            </a:r>
            <a:endParaRPr lang="en-US" sz="675" dirty="0"/>
          </a:p>
        </p:txBody>
      </p:sp>
      <p:sp>
        <p:nvSpPr>
          <p:cNvPr id="218" name="Shape 207"/>
          <p:cNvSpPr/>
          <p:nvPr/>
        </p:nvSpPr>
        <p:spPr>
          <a:xfrm>
            <a:off x="400050" y="16173450"/>
            <a:ext cx="8343900" cy="814388"/>
          </a:xfrm>
          <a:prstGeom prst="rect">
            <a:avLst/>
          </a:prstGeom>
          <a:solidFill>
            <a:srgbClr val="EFF6FF"/>
          </a:solidFill>
          <a:ln w="99">
            <a:solidFill>
              <a:srgbClr val="A7F3D0"/>
            </a:solidFill>
            <a:prstDash val="solid"/>
          </a:ln>
        </p:spPr>
      </p:sp>
      <p:pic>
        <p:nvPicPr>
          <p:cNvPr id="21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0501" y="16323469"/>
            <a:ext cx="96441" cy="128588"/>
          </a:xfrm>
          <a:prstGeom prst="rect">
            <a:avLst/>
          </a:prstGeom>
        </p:spPr>
      </p:pic>
      <p:sp>
        <p:nvSpPr>
          <p:cNvPr id="220" name="Text 208"/>
          <p:cNvSpPr/>
          <p:nvPr/>
        </p:nvSpPr>
        <p:spPr>
          <a:xfrm>
            <a:off x="3984092" y="16287750"/>
            <a:ext cx="140084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1F293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Dicas para o Sucesso</a:t>
            </a:r>
            <a:endParaRPr lang="en-US" sz="1013" dirty="0"/>
          </a:p>
        </p:txBody>
      </p:sp>
      <p:sp>
        <p:nvSpPr>
          <p:cNvPr id="221" name="Text 209"/>
          <p:cNvSpPr/>
          <p:nvPr/>
        </p:nvSpPr>
        <p:spPr>
          <a:xfrm>
            <a:off x="514350" y="16573500"/>
            <a:ext cx="2700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065F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🎯 Comece Simples</a:t>
            </a:r>
            <a:endParaRPr lang="en-US" sz="788" dirty="0"/>
          </a:p>
        </p:txBody>
      </p:sp>
      <p:sp>
        <p:nvSpPr>
          <p:cNvPr id="222" name="Text 210"/>
          <p:cNvSpPr/>
          <p:nvPr/>
        </p:nvSpPr>
        <p:spPr>
          <a:xfrm>
            <a:off x="514350" y="16716375"/>
            <a:ext cx="2700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04785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MVP primeiro, complexidade depois</a:t>
            </a:r>
            <a:endParaRPr lang="en-US" sz="788" dirty="0"/>
          </a:p>
        </p:txBody>
      </p:sp>
      <p:sp>
        <p:nvSpPr>
          <p:cNvPr id="223" name="Text 211"/>
          <p:cNvSpPr/>
          <p:nvPr/>
        </p:nvSpPr>
        <p:spPr>
          <a:xfrm>
            <a:off x="3257550" y="16573500"/>
            <a:ext cx="2700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1E40A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📊 Dados &gt; Algoritmos</a:t>
            </a:r>
            <a:endParaRPr lang="en-US" sz="788" dirty="0"/>
          </a:p>
        </p:txBody>
      </p:sp>
      <p:sp>
        <p:nvSpPr>
          <p:cNvPr id="224" name="Text 212"/>
          <p:cNvSpPr/>
          <p:nvPr/>
        </p:nvSpPr>
        <p:spPr>
          <a:xfrm>
            <a:off x="3257550" y="16716375"/>
            <a:ext cx="2700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1D4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Qualidade dos dados é fundamental</a:t>
            </a:r>
            <a:endParaRPr lang="en-US" sz="788" dirty="0"/>
          </a:p>
        </p:txBody>
      </p:sp>
      <p:sp>
        <p:nvSpPr>
          <p:cNvPr id="225" name="Text 213"/>
          <p:cNvSpPr/>
          <p:nvPr/>
        </p:nvSpPr>
        <p:spPr>
          <a:xfrm>
            <a:off x="6000750" y="16573500"/>
            <a:ext cx="2700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b="1" dirty="0">
                <a:solidFill>
                  <a:srgbClr val="5B21B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🔄 Itere Rapidamente</a:t>
            </a:r>
            <a:endParaRPr lang="en-US" sz="788" dirty="0"/>
          </a:p>
        </p:txBody>
      </p:sp>
      <p:sp>
        <p:nvSpPr>
          <p:cNvPr id="226" name="Text 214"/>
          <p:cNvSpPr/>
          <p:nvPr/>
        </p:nvSpPr>
        <p:spPr>
          <a:xfrm>
            <a:off x="6000750" y="16716375"/>
            <a:ext cx="27003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6D28D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Feedback loops curtos</a:t>
            </a:r>
            <a:endParaRPr lang="en-US" sz="78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2025-06-09T20:02:39Z</dcterms:created>
  <dcterms:modified xsi:type="dcterms:W3CDTF">2025-06-09T20:02:39Z</dcterms:modified>
</cp:coreProperties>
</file>